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11"/>
  </p:notesMasterIdLst>
  <p:sldIdLst>
    <p:sldId id="280" r:id="rId4"/>
    <p:sldId id="277" r:id="rId5"/>
    <p:sldId id="273" r:id="rId6"/>
    <p:sldId id="278" r:id="rId7"/>
    <p:sldId id="285" r:id="rId8"/>
    <p:sldId id="283" r:id="rId9"/>
    <p:sldId id="281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DD4"/>
    <a:srgbClr val="CC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4796" autoAdjust="0"/>
  </p:normalViewPr>
  <p:slideViewPr>
    <p:cSldViewPr snapToGrid="0">
      <p:cViewPr>
        <p:scale>
          <a:sx n="74" d="100"/>
          <a:sy n="74" d="100"/>
        </p:scale>
        <p:origin x="-9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субъектов МСП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49614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субъектов МСП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63442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0944"/>
        <c:axId val="30637056"/>
      </c:barChart>
      <c:catAx>
        <c:axId val="3061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637056"/>
        <c:crosses val="autoZero"/>
        <c:auto val="1"/>
        <c:lblAlgn val="ctr"/>
        <c:lblOffset val="100"/>
        <c:noMultiLvlLbl val="0"/>
      </c:catAx>
      <c:valAx>
        <c:axId val="306370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061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55206992334779"/>
          <c:y val="6.9116727974966333E-2"/>
          <c:w val="0.22790647726037516"/>
          <c:h val="0.4143111088043908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Налоги от МСП в бюжеты всех уровней, млн.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10916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 </a:t>
                    </a:r>
                    <a:r>
                      <a:rPr lang="ru-RU" smtClean="0"/>
                      <a:t>300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Налоги от МСП в бюжеты всех уровней, млн.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19150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89632"/>
        <c:axId val="24065152"/>
      </c:barChart>
      <c:catAx>
        <c:axId val="2398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4065152"/>
        <c:crosses val="autoZero"/>
        <c:auto val="1"/>
        <c:lblAlgn val="ctr"/>
        <c:lblOffset val="100"/>
        <c:noMultiLvlLbl val="0"/>
      </c:catAx>
      <c:valAx>
        <c:axId val="240651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98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43237749261022E-3"/>
                  <c:y val="0.3028037561441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Оборот продукции МСП, млрд.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9607478378540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Оборот продукции МСП, млрд.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96640"/>
        <c:axId val="30498176"/>
      </c:barChart>
      <c:catAx>
        <c:axId val="3049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498176"/>
        <c:crosses val="autoZero"/>
        <c:auto val="1"/>
        <c:lblAlgn val="ctr"/>
        <c:lblOffset val="100"/>
        <c:noMultiLvlLbl val="0"/>
      </c:catAx>
      <c:valAx>
        <c:axId val="30498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49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429E-2D17-48FC-8670-A707AC8EA8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B93816-70A1-4739-BD84-B8A2E29579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Стратегия развития малого и среднего предпринимательства</a:t>
          </a:r>
          <a:endParaRPr lang="ru-RU" b="1" dirty="0">
            <a:solidFill>
              <a:schemeClr val="tx1"/>
            </a:solidFill>
          </a:endParaRPr>
        </a:p>
      </dgm:t>
    </dgm:pt>
    <dgm:pt modelId="{F46A1A9D-BFD7-4F75-A2E6-DFABBA741BA1}" type="parTrans" cxnId="{226117C7-EDB5-40FC-B666-AC7B44AFD7EC}">
      <dgm:prSet/>
      <dgm:spPr/>
      <dgm:t>
        <a:bodyPr/>
        <a:lstStyle/>
        <a:p>
          <a:endParaRPr lang="ru-RU"/>
        </a:p>
      </dgm:t>
    </dgm:pt>
    <dgm:pt modelId="{64CA7249-2F4E-4659-85BC-51B85D4684EA}" type="sibTrans" cxnId="{226117C7-EDB5-40FC-B666-AC7B44AFD7EC}">
      <dgm:prSet/>
      <dgm:spPr/>
      <dgm:t>
        <a:bodyPr/>
        <a:lstStyle/>
        <a:p>
          <a:endParaRPr lang="ru-RU"/>
        </a:p>
      </dgm:t>
    </dgm:pt>
    <dgm:pt modelId="{D99DEF79-D125-40A0-B5D6-81076DBD098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Программы развития МСП</a:t>
          </a:r>
          <a:endParaRPr lang="ru-RU" b="1" dirty="0">
            <a:solidFill>
              <a:schemeClr val="tx1"/>
            </a:solidFill>
          </a:endParaRPr>
        </a:p>
      </dgm:t>
    </dgm:pt>
    <dgm:pt modelId="{C38C784E-5C12-4892-88CE-BCA1519EFBC1}" type="parTrans" cxnId="{EA88E897-D0F7-49E6-A414-26FA3510CFBB}">
      <dgm:prSet/>
      <dgm:spPr/>
      <dgm:t>
        <a:bodyPr/>
        <a:lstStyle/>
        <a:p>
          <a:endParaRPr lang="ru-RU"/>
        </a:p>
      </dgm:t>
    </dgm:pt>
    <dgm:pt modelId="{F9686826-3743-4B80-AF2B-6CFA11854444}" type="sibTrans" cxnId="{EA88E897-D0F7-49E6-A414-26FA3510CFBB}">
      <dgm:prSet/>
      <dgm:spPr/>
      <dgm:t>
        <a:bodyPr/>
        <a:lstStyle/>
        <a:p>
          <a:endParaRPr lang="ru-RU"/>
        </a:p>
      </dgm:t>
    </dgm:pt>
    <dgm:pt modelId="{1ECC86B8-EEAC-4EA5-B45E-9F09D3CC57D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Проекты (целевые модели)</a:t>
          </a:r>
          <a:endParaRPr lang="ru-RU" b="1" dirty="0">
            <a:solidFill>
              <a:schemeClr val="tx1"/>
            </a:solidFill>
          </a:endParaRPr>
        </a:p>
      </dgm:t>
    </dgm:pt>
    <dgm:pt modelId="{588FCD64-73BF-42ED-9989-D0E31F20CD93}" type="parTrans" cxnId="{0B5C2A5D-D3AD-4051-BAD2-A829ADA82B98}">
      <dgm:prSet/>
      <dgm:spPr/>
      <dgm:t>
        <a:bodyPr/>
        <a:lstStyle/>
        <a:p>
          <a:endParaRPr lang="ru-RU"/>
        </a:p>
      </dgm:t>
    </dgm:pt>
    <dgm:pt modelId="{470AD0A3-A72F-4C73-AA67-0E288A562CFE}" type="sibTrans" cxnId="{0B5C2A5D-D3AD-4051-BAD2-A829ADA82B98}">
      <dgm:prSet/>
      <dgm:spPr/>
      <dgm:t>
        <a:bodyPr/>
        <a:lstStyle/>
        <a:p>
          <a:endParaRPr lang="ru-RU"/>
        </a:p>
      </dgm:t>
    </dgm:pt>
    <dgm:pt modelId="{74A0CD6C-2D9B-487C-AD3E-75A4F996DF9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Мероприятия </a:t>
          </a:r>
          <a:endParaRPr lang="ru-RU" b="1" dirty="0">
            <a:solidFill>
              <a:schemeClr val="tx1"/>
            </a:solidFill>
          </a:endParaRPr>
        </a:p>
      </dgm:t>
    </dgm:pt>
    <dgm:pt modelId="{61726484-10BD-4073-AF3F-1580DA358C1E}" type="parTrans" cxnId="{28C3A27D-71A5-4385-90B7-46EDB9ED6095}">
      <dgm:prSet/>
      <dgm:spPr/>
      <dgm:t>
        <a:bodyPr/>
        <a:lstStyle/>
        <a:p>
          <a:endParaRPr lang="ru-RU"/>
        </a:p>
      </dgm:t>
    </dgm:pt>
    <dgm:pt modelId="{3C4DB1D9-62AC-46AE-866F-5B972DB9CE08}" type="sibTrans" cxnId="{28C3A27D-71A5-4385-90B7-46EDB9ED6095}">
      <dgm:prSet/>
      <dgm:spPr/>
      <dgm:t>
        <a:bodyPr/>
        <a:lstStyle/>
        <a:p>
          <a:endParaRPr lang="ru-RU"/>
        </a:p>
      </dgm:t>
    </dgm:pt>
    <dgm:pt modelId="{82BDBDE3-A08C-4B32-BB8E-4105DF78381D}" type="pres">
      <dgm:prSet presAssocID="{C3CF429E-2D17-48FC-8670-A707AC8EA8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BFF3C-5FBE-4163-B550-35E19C5F00A8}" type="pres">
      <dgm:prSet presAssocID="{C3CF429E-2D17-48FC-8670-A707AC8EA8A1}" presName="dummyMaxCanvas" presStyleCnt="0">
        <dgm:presLayoutVars/>
      </dgm:prSet>
      <dgm:spPr/>
    </dgm:pt>
    <dgm:pt modelId="{EF78428C-A6C6-41AC-9D4D-85B87173E1D3}" type="pres">
      <dgm:prSet presAssocID="{C3CF429E-2D17-48FC-8670-A707AC8EA8A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22437-578E-4DC2-90AA-2C1EBB130358}" type="pres">
      <dgm:prSet presAssocID="{C3CF429E-2D17-48FC-8670-A707AC8EA8A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94376-C75F-4A7B-8548-33E9BF91DB53}" type="pres">
      <dgm:prSet presAssocID="{C3CF429E-2D17-48FC-8670-A707AC8EA8A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1472E-E006-41F6-8F1F-F155F94DF227}" type="pres">
      <dgm:prSet presAssocID="{C3CF429E-2D17-48FC-8670-A707AC8EA8A1}" presName="FourNodes_4" presStyleLbl="node1" presStyleIdx="3" presStyleCnt="4" custLinFactNeighborX="-1253" custLinFactNeighborY="-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48A3C-E65D-4122-8AC6-086AAF3986C1}" type="pres">
      <dgm:prSet presAssocID="{C3CF429E-2D17-48FC-8670-A707AC8EA8A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B970-CC28-4299-9EEF-39497AA74910}" type="pres">
      <dgm:prSet presAssocID="{C3CF429E-2D17-48FC-8670-A707AC8EA8A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5A49-FD9B-4C1E-BAAE-C1BED8904D78}" type="pres">
      <dgm:prSet presAssocID="{C3CF429E-2D17-48FC-8670-A707AC8EA8A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97D2A-E551-4322-B4E6-6ECCB5DB2988}" type="pres">
      <dgm:prSet presAssocID="{C3CF429E-2D17-48FC-8670-A707AC8EA8A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3FB56-366E-4A5A-89CA-660B35282E5E}" type="pres">
      <dgm:prSet presAssocID="{C3CF429E-2D17-48FC-8670-A707AC8EA8A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2D7FB-610C-4002-B394-0662028700CD}" type="pres">
      <dgm:prSet presAssocID="{C3CF429E-2D17-48FC-8670-A707AC8EA8A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021AF-2722-45EE-8DC7-ECBC74CCFCE0}" type="pres">
      <dgm:prSet presAssocID="{C3CF429E-2D17-48FC-8670-A707AC8EA8A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46DED-345B-40E6-9FC1-E4D44C768A5A}" type="presOf" srcId="{64CA7249-2F4E-4659-85BC-51B85D4684EA}" destId="{A7748A3C-E65D-4122-8AC6-086AAF3986C1}" srcOrd="0" destOrd="0" presId="urn:microsoft.com/office/officeart/2005/8/layout/vProcess5"/>
    <dgm:cxn modelId="{9AB96DA5-5FF2-4014-B371-ADC01E4EE393}" type="presOf" srcId="{D99DEF79-D125-40A0-B5D6-81076DBD0985}" destId="{E6F3FB56-366E-4A5A-89CA-660B35282E5E}" srcOrd="1" destOrd="0" presId="urn:microsoft.com/office/officeart/2005/8/layout/vProcess5"/>
    <dgm:cxn modelId="{DEBAA9A7-802C-414B-ADC3-101D3B7C5462}" type="presOf" srcId="{74A0CD6C-2D9B-487C-AD3E-75A4F996DF9F}" destId="{F3E1472E-E006-41F6-8F1F-F155F94DF227}" srcOrd="0" destOrd="0" presId="urn:microsoft.com/office/officeart/2005/8/layout/vProcess5"/>
    <dgm:cxn modelId="{0D33E1E4-2D7A-4CD2-B1EE-D60D83FBEE26}" type="presOf" srcId="{A0B93816-70A1-4739-BD84-B8A2E29579B3}" destId="{27A97D2A-E551-4322-B4E6-6ECCB5DB2988}" srcOrd="1" destOrd="0" presId="urn:microsoft.com/office/officeart/2005/8/layout/vProcess5"/>
    <dgm:cxn modelId="{A6718D9D-288F-4019-A3E1-D2B9E69B7ECD}" type="presOf" srcId="{A0B93816-70A1-4739-BD84-B8A2E29579B3}" destId="{EF78428C-A6C6-41AC-9D4D-85B87173E1D3}" srcOrd="0" destOrd="0" presId="urn:microsoft.com/office/officeart/2005/8/layout/vProcess5"/>
    <dgm:cxn modelId="{226117C7-EDB5-40FC-B666-AC7B44AFD7EC}" srcId="{C3CF429E-2D17-48FC-8670-A707AC8EA8A1}" destId="{A0B93816-70A1-4739-BD84-B8A2E29579B3}" srcOrd="0" destOrd="0" parTransId="{F46A1A9D-BFD7-4F75-A2E6-DFABBA741BA1}" sibTransId="{64CA7249-2F4E-4659-85BC-51B85D4684EA}"/>
    <dgm:cxn modelId="{F9926C8F-67E8-4873-9134-DD087AFF50FC}" type="presOf" srcId="{74A0CD6C-2D9B-487C-AD3E-75A4F996DF9F}" destId="{0AB021AF-2722-45EE-8DC7-ECBC74CCFCE0}" srcOrd="1" destOrd="0" presId="urn:microsoft.com/office/officeart/2005/8/layout/vProcess5"/>
    <dgm:cxn modelId="{DBDDCD9D-374E-4F15-A255-2CC7FE7E5326}" type="presOf" srcId="{1ECC86B8-EEAC-4EA5-B45E-9F09D3CC57DE}" destId="{9692D7FB-610C-4002-B394-0662028700CD}" srcOrd="1" destOrd="0" presId="urn:microsoft.com/office/officeart/2005/8/layout/vProcess5"/>
    <dgm:cxn modelId="{28C3A27D-71A5-4385-90B7-46EDB9ED6095}" srcId="{C3CF429E-2D17-48FC-8670-A707AC8EA8A1}" destId="{74A0CD6C-2D9B-487C-AD3E-75A4F996DF9F}" srcOrd="3" destOrd="0" parTransId="{61726484-10BD-4073-AF3F-1580DA358C1E}" sibTransId="{3C4DB1D9-62AC-46AE-866F-5B972DB9CE08}"/>
    <dgm:cxn modelId="{EA88E897-D0F7-49E6-A414-26FA3510CFBB}" srcId="{C3CF429E-2D17-48FC-8670-A707AC8EA8A1}" destId="{D99DEF79-D125-40A0-B5D6-81076DBD0985}" srcOrd="1" destOrd="0" parTransId="{C38C784E-5C12-4892-88CE-BCA1519EFBC1}" sibTransId="{F9686826-3743-4B80-AF2B-6CFA11854444}"/>
    <dgm:cxn modelId="{9F727A42-6318-4197-9ECA-93205F864150}" type="presOf" srcId="{470AD0A3-A72F-4C73-AA67-0E288A562CFE}" destId="{A9015A49-FD9B-4C1E-BAAE-C1BED8904D78}" srcOrd="0" destOrd="0" presId="urn:microsoft.com/office/officeart/2005/8/layout/vProcess5"/>
    <dgm:cxn modelId="{27A628E3-B04E-4B4B-8E70-6E86ED599075}" type="presOf" srcId="{F9686826-3743-4B80-AF2B-6CFA11854444}" destId="{1C49B970-CC28-4299-9EEF-39497AA74910}" srcOrd="0" destOrd="0" presId="urn:microsoft.com/office/officeart/2005/8/layout/vProcess5"/>
    <dgm:cxn modelId="{D2F60156-84BD-4EB9-93E6-5F8DAEB46FA1}" type="presOf" srcId="{D99DEF79-D125-40A0-B5D6-81076DBD0985}" destId="{49322437-578E-4DC2-90AA-2C1EBB130358}" srcOrd="0" destOrd="0" presId="urn:microsoft.com/office/officeart/2005/8/layout/vProcess5"/>
    <dgm:cxn modelId="{2F4D1E60-2695-4A46-A142-FF0779D0179A}" type="presOf" srcId="{C3CF429E-2D17-48FC-8670-A707AC8EA8A1}" destId="{82BDBDE3-A08C-4B32-BB8E-4105DF78381D}" srcOrd="0" destOrd="0" presId="urn:microsoft.com/office/officeart/2005/8/layout/vProcess5"/>
    <dgm:cxn modelId="{0B5C2A5D-D3AD-4051-BAD2-A829ADA82B98}" srcId="{C3CF429E-2D17-48FC-8670-A707AC8EA8A1}" destId="{1ECC86B8-EEAC-4EA5-B45E-9F09D3CC57DE}" srcOrd="2" destOrd="0" parTransId="{588FCD64-73BF-42ED-9989-D0E31F20CD93}" sibTransId="{470AD0A3-A72F-4C73-AA67-0E288A562CFE}"/>
    <dgm:cxn modelId="{6A66F484-64C1-4C63-8EE0-1B89E85D80A2}" type="presOf" srcId="{1ECC86B8-EEAC-4EA5-B45E-9F09D3CC57DE}" destId="{9DB94376-C75F-4A7B-8548-33E9BF91DB53}" srcOrd="0" destOrd="0" presId="urn:microsoft.com/office/officeart/2005/8/layout/vProcess5"/>
    <dgm:cxn modelId="{87D8ADCB-BD83-4C9C-98AF-DCAD1706B262}" type="presParOf" srcId="{82BDBDE3-A08C-4B32-BB8E-4105DF78381D}" destId="{489BFF3C-5FBE-4163-B550-35E19C5F00A8}" srcOrd="0" destOrd="0" presId="urn:microsoft.com/office/officeart/2005/8/layout/vProcess5"/>
    <dgm:cxn modelId="{09788A25-5F32-42D9-9A67-4EA6A7A457F6}" type="presParOf" srcId="{82BDBDE3-A08C-4B32-BB8E-4105DF78381D}" destId="{EF78428C-A6C6-41AC-9D4D-85B87173E1D3}" srcOrd="1" destOrd="0" presId="urn:microsoft.com/office/officeart/2005/8/layout/vProcess5"/>
    <dgm:cxn modelId="{164362D0-CF73-459D-858A-CED3D2A047AF}" type="presParOf" srcId="{82BDBDE3-A08C-4B32-BB8E-4105DF78381D}" destId="{49322437-578E-4DC2-90AA-2C1EBB130358}" srcOrd="2" destOrd="0" presId="urn:microsoft.com/office/officeart/2005/8/layout/vProcess5"/>
    <dgm:cxn modelId="{6187904C-E013-4A7C-A1EB-DBAEDD5155CE}" type="presParOf" srcId="{82BDBDE3-A08C-4B32-BB8E-4105DF78381D}" destId="{9DB94376-C75F-4A7B-8548-33E9BF91DB53}" srcOrd="3" destOrd="0" presId="urn:microsoft.com/office/officeart/2005/8/layout/vProcess5"/>
    <dgm:cxn modelId="{94B3417C-509A-4EB1-8304-1F4D3355C845}" type="presParOf" srcId="{82BDBDE3-A08C-4B32-BB8E-4105DF78381D}" destId="{F3E1472E-E006-41F6-8F1F-F155F94DF227}" srcOrd="4" destOrd="0" presId="urn:microsoft.com/office/officeart/2005/8/layout/vProcess5"/>
    <dgm:cxn modelId="{8604A1B1-AC1E-47C8-9E16-F960C821AB8B}" type="presParOf" srcId="{82BDBDE3-A08C-4B32-BB8E-4105DF78381D}" destId="{A7748A3C-E65D-4122-8AC6-086AAF3986C1}" srcOrd="5" destOrd="0" presId="urn:microsoft.com/office/officeart/2005/8/layout/vProcess5"/>
    <dgm:cxn modelId="{7B931173-7370-4439-B24E-5F57C41D0781}" type="presParOf" srcId="{82BDBDE3-A08C-4B32-BB8E-4105DF78381D}" destId="{1C49B970-CC28-4299-9EEF-39497AA74910}" srcOrd="6" destOrd="0" presId="urn:microsoft.com/office/officeart/2005/8/layout/vProcess5"/>
    <dgm:cxn modelId="{96D807C9-65A5-4C57-B698-4646EBC5EF9C}" type="presParOf" srcId="{82BDBDE3-A08C-4B32-BB8E-4105DF78381D}" destId="{A9015A49-FD9B-4C1E-BAAE-C1BED8904D78}" srcOrd="7" destOrd="0" presId="urn:microsoft.com/office/officeart/2005/8/layout/vProcess5"/>
    <dgm:cxn modelId="{DCA78267-82CA-455E-BF64-81DD62775906}" type="presParOf" srcId="{82BDBDE3-A08C-4B32-BB8E-4105DF78381D}" destId="{27A97D2A-E551-4322-B4E6-6ECCB5DB2988}" srcOrd="8" destOrd="0" presId="urn:microsoft.com/office/officeart/2005/8/layout/vProcess5"/>
    <dgm:cxn modelId="{871A1B8C-ECEA-4F54-8308-959CBD7DA452}" type="presParOf" srcId="{82BDBDE3-A08C-4B32-BB8E-4105DF78381D}" destId="{E6F3FB56-366E-4A5A-89CA-660B35282E5E}" srcOrd="9" destOrd="0" presId="urn:microsoft.com/office/officeart/2005/8/layout/vProcess5"/>
    <dgm:cxn modelId="{F466C482-9D0B-44FD-8F8B-B651FC6C95AD}" type="presParOf" srcId="{82BDBDE3-A08C-4B32-BB8E-4105DF78381D}" destId="{9692D7FB-610C-4002-B394-0662028700CD}" srcOrd="10" destOrd="0" presId="urn:microsoft.com/office/officeart/2005/8/layout/vProcess5"/>
    <dgm:cxn modelId="{40571C92-DB98-4C22-86E6-9CFCB2CCD77B}" type="presParOf" srcId="{82BDBDE3-A08C-4B32-BB8E-4105DF78381D}" destId="{0AB021AF-2722-45EE-8DC7-ECBC74CCFC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747BA-6F9B-46CB-B9AA-0AF255E2DC0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4B5D1C-0B32-40C6-81EE-C1D78910269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Устранение  адм. барьеров  </a:t>
          </a:r>
          <a:endParaRPr lang="ru-RU" sz="1600" b="1" dirty="0">
            <a:solidFill>
              <a:schemeClr val="tx1"/>
            </a:solidFill>
          </a:endParaRPr>
        </a:p>
      </dgm:t>
    </dgm:pt>
    <dgm:pt modelId="{DD40C73E-8792-4B47-A81C-61F05EC239A5}" type="parTrans" cxnId="{D70F0A2B-E16A-476E-9596-C9BDB13B2F27}">
      <dgm:prSet/>
      <dgm:spPr/>
      <dgm:t>
        <a:bodyPr/>
        <a:lstStyle/>
        <a:p>
          <a:endParaRPr lang="ru-RU"/>
        </a:p>
      </dgm:t>
    </dgm:pt>
    <dgm:pt modelId="{015153A8-8AFE-428B-9D07-D7489780F424}" type="sibTrans" cxnId="{D70F0A2B-E16A-476E-9596-C9BDB13B2F27}">
      <dgm:prSet/>
      <dgm:spPr/>
      <dgm:t>
        <a:bodyPr/>
        <a:lstStyle/>
        <a:p>
          <a:endParaRPr lang="ru-RU"/>
        </a:p>
      </dgm:t>
    </dgm:pt>
    <dgm:pt modelId="{438BEA3B-4093-42DF-8AE0-18979A7F6823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Предложения по формированию доступных кредитов</a:t>
          </a:r>
          <a:endParaRPr lang="ru-RU" b="1" dirty="0">
            <a:solidFill>
              <a:schemeClr val="bg1"/>
            </a:solidFill>
          </a:endParaRPr>
        </a:p>
      </dgm:t>
    </dgm:pt>
    <dgm:pt modelId="{89AA8C01-7044-4059-85A5-78A76794574B}" type="parTrans" cxnId="{C23AB945-8BE3-4659-AF6A-E235127ACD57}">
      <dgm:prSet/>
      <dgm:spPr/>
      <dgm:t>
        <a:bodyPr/>
        <a:lstStyle/>
        <a:p>
          <a:endParaRPr lang="ru-RU"/>
        </a:p>
      </dgm:t>
    </dgm:pt>
    <dgm:pt modelId="{D7DB7E74-3FEA-4899-85B4-42F90877164A}" type="sibTrans" cxnId="{C23AB945-8BE3-4659-AF6A-E235127ACD57}">
      <dgm:prSet/>
      <dgm:spPr/>
      <dgm:t>
        <a:bodyPr/>
        <a:lstStyle/>
        <a:p>
          <a:endParaRPr lang="ru-RU"/>
        </a:p>
      </dgm:t>
    </dgm:pt>
    <dgm:pt modelId="{65D56E8A-B32C-4BF2-ABCA-F65276828685}">
      <dgm:prSet phldrT="[Текст]" custT="1"/>
      <dgm:spPr>
        <a:solidFill>
          <a:schemeClr val="accent6"/>
        </a:solidFill>
        <a:ln>
          <a:solidFill>
            <a:schemeClr val="accent1"/>
          </a:solidFill>
        </a:ln>
      </dgm:spPr>
      <dgm:t>
        <a:bodyPr/>
        <a:lstStyle/>
        <a:p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smtClean="0">
              <a:solidFill>
                <a:schemeClr val="tx1"/>
              </a:solidFill>
            </a:rPr>
            <a:t>Оптимизация внедрения онлайн-касс</a:t>
          </a:r>
        </a:p>
        <a:p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6C7098E0-26A8-418D-9BF8-ABD346DE4ACE}" type="parTrans" cxnId="{0147844E-4572-4147-9B53-70B1D514AED9}">
      <dgm:prSet/>
      <dgm:spPr/>
      <dgm:t>
        <a:bodyPr/>
        <a:lstStyle/>
        <a:p>
          <a:endParaRPr lang="ru-RU"/>
        </a:p>
      </dgm:t>
    </dgm:pt>
    <dgm:pt modelId="{949016D5-9DDB-4AD4-B730-86F2B7130DD1}" type="sibTrans" cxnId="{0147844E-4572-4147-9B53-70B1D514AED9}">
      <dgm:prSet/>
      <dgm:spPr/>
      <dgm:t>
        <a:bodyPr/>
        <a:lstStyle/>
        <a:p>
          <a:endParaRPr lang="ru-RU"/>
        </a:p>
      </dgm:t>
    </dgm:pt>
    <dgm:pt modelId="{C29499CA-2A3F-4F1E-91CD-87CED0FD803D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бизнеса, получивших ДВ-гектар</a:t>
          </a:r>
          <a:endParaRPr lang="ru-RU" b="1" dirty="0">
            <a:solidFill>
              <a:schemeClr val="tx1"/>
            </a:solidFill>
          </a:endParaRPr>
        </a:p>
      </dgm:t>
    </dgm:pt>
    <dgm:pt modelId="{FB34F99B-3C09-49DF-842F-9A90D852F97B}" type="parTrans" cxnId="{04CBF9C2-D538-4A4D-8CCC-8E2EE35394E0}">
      <dgm:prSet/>
      <dgm:spPr/>
      <dgm:t>
        <a:bodyPr/>
        <a:lstStyle/>
        <a:p>
          <a:endParaRPr lang="ru-RU"/>
        </a:p>
      </dgm:t>
    </dgm:pt>
    <dgm:pt modelId="{C879A078-C63A-49C2-9521-68BFF729BD38}" type="sibTrans" cxnId="{04CBF9C2-D538-4A4D-8CCC-8E2EE35394E0}">
      <dgm:prSet/>
      <dgm:spPr/>
      <dgm:t>
        <a:bodyPr/>
        <a:lstStyle/>
        <a:p>
          <a:endParaRPr lang="ru-RU"/>
        </a:p>
      </dgm:t>
    </dgm:pt>
    <dgm:pt modelId="{3BA17F52-3EED-437A-80F4-BF0E19497C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Совершенствование патентной системы налогообложения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A6BF420B-CD54-480F-ADB9-9B49E3D094D5}" type="parTrans" cxnId="{32EF9946-F1AF-435F-BE3A-AD9D9D2C2B78}">
      <dgm:prSet/>
      <dgm:spPr/>
      <dgm:t>
        <a:bodyPr/>
        <a:lstStyle/>
        <a:p>
          <a:endParaRPr lang="ru-RU"/>
        </a:p>
      </dgm:t>
    </dgm:pt>
    <dgm:pt modelId="{2B04209D-E1A5-4E25-96E0-DF287AECC154}" type="sibTrans" cxnId="{32EF9946-F1AF-435F-BE3A-AD9D9D2C2B78}">
      <dgm:prSet/>
      <dgm:spPr/>
      <dgm:t>
        <a:bodyPr/>
        <a:lstStyle/>
        <a:p>
          <a:endParaRPr lang="ru-RU"/>
        </a:p>
      </dgm:t>
    </dgm:pt>
    <dgm:pt modelId="{96204B2F-A5F9-4DDD-ADDE-F327DDDF258D}" type="pres">
      <dgm:prSet presAssocID="{266747BA-6F9B-46CB-B9AA-0AF255E2DC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34620-33DD-4EC2-9871-E9E34DD9B626}" type="pres">
      <dgm:prSet presAssocID="{EC4B5D1C-0B32-40C6-81EE-C1D7891026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8E12-17EB-4146-B9F5-A8D09F91DEBC}" type="pres">
      <dgm:prSet presAssocID="{015153A8-8AFE-428B-9D07-D7489780F424}" presName="sibTrans" presStyleCnt="0"/>
      <dgm:spPr/>
    </dgm:pt>
    <dgm:pt modelId="{0140151F-2A45-4E52-BF8F-72D23D31DFEE}" type="pres">
      <dgm:prSet presAssocID="{438BEA3B-4093-42DF-8AE0-18979A7F68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5DAB0-A795-4867-A78B-B4AA5BD47600}" type="pres">
      <dgm:prSet presAssocID="{D7DB7E74-3FEA-4899-85B4-42F90877164A}" presName="sibTrans" presStyleCnt="0"/>
      <dgm:spPr/>
    </dgm:pt>
    <dgm:pt modelId="{ACF0E83D-14E2-42DC-8ED9-F74F76E3A940}" type="pres">
      <dgm:prSet presAssocID="{65D56E8A-B32C-4BF2-ABCA-F65276828685}" presName="node" presStyleLbl="node1" presStyleIdx="2" presStyleCnt="5" custLinFactNeighborX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634DC-9642-4EA0-8A9A-AF1691BDFA4E}" type="pres">
      <dgm:prSet presAssocID="{949016D5-9DDB-4AD4-B730-86F2B7130DD1}" presName="sibTrans" presStyleCnt="0"/>
      <dgm:spPr/>
    </dgm:pt>
    <dgm:pt modelId="{C26C5900-CB3E-45C5-A241-DDC8F5084B74}" type="pres">
      <dgm:prSet presAssocID="{C29499CA-2A3F-4F1E-91CD-87CED0FD80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E016A-7168-4590-88B0-63CA74AC8C20}" type="pres">
      <dgm:prSet presAssocID="{C879A078-C63A-49C2-9521-68BFF729BD38}" presName="sibTrans" presStyleCnt="0"/>
      <dgm:spPr/>
    </dgm:pt>
    <dgm:pt modelId="{61C332C6-E255-40E1-BD97-34A39AA2164B}" type="pres">
      <dgm:prSet presAssocID="{3BA17F52-3EED-437A-80F4-BF0E19497C1D}" presName="node" presStyleLbl="node1" presStyleIdx="4" presStyleCnt="5" custScaleX="112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BF9C2-D538-4A4D-8CCC-8E2EE35394E0}" srcId="{266747BA-6F9B-46CB-B9AA-0AF255E2DC0E}" destId="{C29499CA-2A3F-4F1E-91CD-87CED0FD803D}" srcOrd="3" destOrd="0" parTransId="{FB34F99B-3C09-49DF-842F-9A90D852F97B}" sibTransId="{C879A078-C63A-49C2-9521-68BFF729BD38}"/>
    <dgm:cxn modelId="{0147844E-4572-4147-9B53-70B1D514AED9}" srcId="{266747BA-6F9B-46CB-B9AA-0AF255E2DC0E}" destId="{65D56E8A-B32C-4BF2-ABCA-F65276828685}" srcOrd="2" destOrd="0" parTransId="{6C7098E0-26A8-418D-9BF8-ABD346DE4ACE}" sibTransId="{949016D5-9DDB-4AD4-B730-86F2B7130DD1}"/>
    <dgm:cxn modelId="{6405B370-262F-4508-ACC4-62DD3F4FD08B}" type="presOf" srcId="{438BEA3B-4093-42DF-8AE0-18979A7F6823}" destId="{0140151F-2A45-4E52-BF8F-72D23D31DFEE}" srcOrd="0" destOrd="0" presId="urn:microsoft.com/office/officeart/2005/8/layout/default"/>
    <dgm:cxn modelId="{C23AB945-8BE3-4659-AF6A-E235127ACD57}" srcId="{266747BA-6F9B-46CB-B9AA-0AF255E2DC0E}" destId="{438BEA3B-4093-42DF-8AE0-18979A7F6823}" srcOrd="1" destOrd="0" parTransId="{89AA8C01-7044-4059-85A5-78A76794574B}" sibTransId="{D7DB7E74-3FEA-4899-85B4-42F90877164A}"/>
    <dgm:cxn modelId="{32EF9946-F1AF-435F-BE3A-AD9D9D2C2B78}" srcId="{266747BA-6F9B-46CB-B9AA-0AF255E2DC0E}" destId="{3BA17F52-3EED-437A-80F4-BF0E19497C1D}" srcOrd="4" destOrd="0" parTransId="{A6BF420B-CD54-480F-ADB9-9B49E3D094D5}" sibTransId="{2B04209D-E1A5-4E25-96E0-DF287AECC154}"/>
    <dgm:cxn modelId="{0F2DC536-B627-41BD-BC22-27C29C141D5F}" type="presOf" srcId="{3BA17F52-3EED-437A-80F4-BF0E19497C1D}" destId="{61C332C6-E255-40E1-BD97-34A39AA2164B}" srcOrd="0" destOrd="0" presId="urn:microsoft.com/office/officeart/2005/8/layout/default"/>
    <dgm:cxn modelId="{26E3F6AC-03A9-4F1D-A5B7-614380C8CFD9}" type="presOf" srcId="{EC4B5D1C-0B32-40C6-81EE-C1D789102695}" destId="{34F34620-33DD-4EC2-9871-E9E34DD9B626}" srcOrd="0" destOrd="0" presId="urn:microsoft.com/office/officeart/2005/8/layout/default"/>
    <dgm:cxn modelId="{5F53DB50-66DF-47FD-A762-B3B25F0B55F2}" type="presOf" srcId="{266747BA-6F9B-46CB-B9AA-0AF255E2DC0E}" destId="{96204B2F-A5F9-4DDD-ADDE-F327DDDF258D}" srcOrd="0" destOrd="0" presId="urn:microsoft.com/office/officeart/2005/8/layout/default"/>
    <dgm:cxn modelId="{694FF668-9535-45F0-8353-75F195817A15}" type="presOf" srcId="{65D56E8A-B32C-4BF2-ABCA-F65276828685}" destId="{ACF0E83D-14E2-42DC-8ED9-F74F76E3A940}" srcOrd="0" destOrd="0" presId="urn:microsoft.com/office/officeart/2005/8/layout/default"/>
    <dgm:cxn modelId="{D70F0A2B-E16A-476E-9596-C9BDB13B2F27}" srcId="{266747BA-6F9B-46CB-B9AA-0AF255E2DC0E}" destId="{EC4B5D1C-0B32-40C6-81EE-C1D789102695}" srcOrd="0" destOrd="0" parTransId="{DD40C73E-8792-4B47-A81C-61F05EC239A5}" sibTransId="{015153A8-8AFE-428B-9D07-D7489780F424}"/>
    <dgm:cxn modelId="{35FCEFC2-ABF6-4D80-A377-3DFAD1FD723B}" type="presOf" srcId="{C29499CA-2A3F-4F1E-91CD-87CED0FD803D}" destId="{C26C5900-CB3E-45C5-A241-DDC8F5084B74}" srcOrd="0" destOrd="0" presId="urn:microsoft.com/office/officeart/2005/8/layout/default"/>
    <dgm:cxn modelId="{4173F530-AF9A-41B8-AC1C-A680590AB1A4}" type="presParOf" srcId="{96204B2F-A5F9-4DDD-ADDE-F327DDDF258D}" destId="{34F34620-33DD-4EC2-9871-E9E34DD9B626}" srcOrd="0" destOrd="0" presId="urn:microsoft.com/office/officeart/2005/8/layout/default"/>
    <dgm:cxn modelId="{CC91468B-9579-4FFB-802D-D617568E8A4E}" type="presParOf" srcId="{96204B2F-A5F9-4DDD-ADDE-F327DDDF258D}" destId="{07AA8E12-17EB-4146-B9F5-A8D09F91DEBC}" srcOrd="1" destOrd="0" presId="urn:microsoft.com/office/officeart/2005/8/layout/default"/>
    <dgm:cxn modelId="{4ECE425D-5330-479C-A524-E97D3922B8B8}" type="presParOf" srcId="{96204B2F-A5F9-4DDD-ADDE-F327DDDF258D}" destId="{0140151F-2A45-4E52-BF8F-72D23D31DFEE}" srcOrd="2" destOrd="0" presId="urn:microsoft.com/office/officeart/2005/8/layout/default"/>
    <dgm:cxn modelId="{93177F7A-AF79-47F3-8B8B-198E54654BCE}" type="presParOf" srcId="{96204B2F-A5F9-4DDD-ADDE-F327DDDF258D}" destId="{9D95DAB0-A795-4867-A78B-B4AA5BD47600}" srcOrd="3" destOrd="0" presId="urn:microsoft.com/office/officeart/2005/8/layout/default"/>
    <dgm:cxn modelId="{97188C75-1E2C-4AA8-8071-CD21931562BB}" type="presParOf" srcId="{96204B2F-A5F9-4DDD-ADDE-F327DDDF258D}" destId="{ACF0E83D-14E2-42DC-8ED9-F74F76E3A940}" srcOrd="4" destOrd="0" presId="urn:microsoft.com/office/officeart/2005/8/layout/default"/>
    <dgm:cxn modelId="{2DB20D15-C952-4A10-80C7-CB0D456D1FD1}" type="presParOf" srcId="{96204B2F-A5F9-4DDD-ADDE-F327DDDF258D}" destId="{F23634DC-9642-4EA0-8A9A-AF1691BDFA4E}" srcOrd="5" destOrd="0" presId="urn:microsoft.com/office/officeart/2005/8/layout/default"/>
    <dgm:cxn modelId="{F4537CA1-401E-4524-A281-AE7D880BEA9A}" type="presParOf" srcId="{96204B2F-A5F9-4DDD-ADDE-F327DDDF258D}" destId="{C26C5900-CB3E-45C5-A241-DDC8F5084B74}" srcOrd="6" destOrd="0" presId="urn:microsoft.com/office/officeart/2005/8/layout/default"/>
    <dgm:cxn modelId="{9122E61B-6B8B-4D2E-A7E9-778E90D16550}" type="presParOf" srcId="{96204B2F-A5F9-4DDD-ADDE-F327DDDF258D}" destId="{CC9E016A-7168-4590-88B0-63CA74AC8C20}" srcOrd="7" destOrd="0" presId="urn:microsoft.com/office/officeart/2005/8/layout/default"/>
    <dgm:cxn modelId="{060BF4EC-3F1F-4CA1-B71A-86440E8AF88C}" type="presParOf" srcId="{96204B2F-A5F9-4DDD-ADDE-F327DDDF258D}" destId="{61C332C6-E255-40E1-BD97-34A39AA216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ECAC8-2A1C-42AB-8B7E-4CE192FDD16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BC2DC-C630-49C2-8DCA-1B3DA9314D01}">
      <dgm:prSet phldrT="[Текст]"/>
      <dgm:spPr/>
      <dgm:t>
        <a:bodyPr/>
        <a:lstStyle/>
        <a:p>
          <a:endParaRPr lang="ru-RU" dirty="0"/>
        </a:p>
      </dgm:t>
    </dgm:pt>
    <dgm:pt modelId="{601736B0-1304-4209-94DA-27926BD30F8B}" type="sibTrans" cxnId="{424CE575-6BC7-43AA-A526-12DE2BB25F75}">
      <dgm:prSet/>
      <dgm:spPr/>
      <dgm:t>
        <a:bodyPr/>
        <a:lstStyle/>
        <a:p>
          <a:endParaRPr lang="ru-RU"/>
        </a:p>
      </dgm:t>
    </dgm:pt>
    <dgm:pt modelId="{217A29FE-569D-45DF-8B90-527B151541D0}" type="parTrans" cxnId="{424CE575-6BC7-43AA-A526-12DE2BB25F75}">
      <dgm:prSet/>
      <dgm:spPr/>
      <dgm:t>
        <a:bodyPr/>
        <a:lstStyle/>
        <a:p>
          <a:endParaRPr lang="ru-RU"/>
        </a:p>
      </dgm:t>
    </dgm:pt>
    <dgm:pt modelId="{19330DA6-7BCF-4F5E-8007-C801E6216F92}">
      <dgm:prSet phldrT="[Текст]"/>
      <dgm:spPr/>
      <dgm:t>
        <a:bodyPr/>
        <a:lstStyle/>
        <a:p>
          <a:endParaRPr lang="ru-RU" dirty="0"/>
        </a:p>
      </dgm:t>
    </dgm:pt>
    <dgm:pt modelId="{7BC0849B-9220-4142-AEFF-82A46C20DE51}" type="parTrans" cxnId="{2172E3B8-211F-4001-9EEB-21EF4E6F9A4A}">
      <dgm:prSet/>
      <dgm:spPr/>
      <dgm:t>
        <a:bodyPr/>
        <a:lstStyle/>
        <a:p>
          <a:endParaRPr lang="ru-RU"/>
        </a:p>
      </dgm:t>
    </dgm:pt>
    <dgm:pt modelId="{BACDB577-E63E-446F-BA90-C991580EB55B}" type="sibTrans" cxnId="{2172E3B8-211F-4001-9EEB-21EF4E6F9A4A}">
      <dgm:prSet/>
      <dgm:spPr/>
      <dgm:t>
        <a:bodyPr/>
        <a:lstStyle/>
        <a:p>
          <a:endParaRPr lang="ru-RU"/>
        </a:p>
      </dgm:t>
    </dgm:pt>
    <dgm:pt modelId="{6267D5A1-E637-498A-A3F3-1CF07A5FA1C5}" type="pres">
      <dgm:prSet presAssocID="{829ECAC8-2A1C-42AB-8B7E-4CE192FDD16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6C257-E0B3-4879-8E91-CBE3630738C1}" type="pres">
      <dgm:prSet presAssocID="{829ECAC8-2A1C-42AB-8B7E-4CE192FDD16B}" presName="children" presStyleCnt="0"/>
      <dgm:spPr/>
    </dgm:pt>
    <dgm:pt modelId="{9D5428F5-F0C7-4BC4-9B03-48D08A2D209A}" type="pres">
      <dgm:prSet presAssocID="{829ECAC8-2A1C-42AB-8B7E-4CE192FDD16B}" presName="childPlaceholder" presStyleCnt="0"/>
      <dgm:spPr/>
    </dgm:pt>
    <dgm:pt modelId="{DE409360-B672-406B-9836-0417EB53A326}" type="pres">
      <dgm:prSet presAssocID="{829ECAC8-2A1C-42AB-8B7E-4CE192FDD16B}" presName="circle" presStyleCnt="0"/>
      <dgm:spPr/>
    </dgm:pt>
    <dgm:pt modelId="{30B9CC4E-57D0-4457-9690-DCAF703FAB45}" type="pres">
      <dgm:prSet presAssocID="{829ECAC8-2A1C-42AB-8B7E-4CE192FDD16B}" presName="quadrant1" presStyleLbl="node1" presStyleIdx="0" presStyleCnt="4" custScaleX="127400" custScaleY="114767" custLinFactNeighborX="-17684" custLinFactNeighborY="-7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D978-57D1-41EA-ACFC-38A378B762FD}" type="pres">
      <dgm:prSet presAssocID="{829ECAC8-2A1C-42AB-8B7E-4CE192FDD16B}" presName="quadrant2" presStyleLbl="node1" presStyleIdx="1" presStyleCnt="4" custScaleX="121634" custScaleY="113789" custLinFactNeighborX="11675" custLinFactNeighborY="-7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7E26F-4B25-4E38-8F43-FF63A3275342}" type="pres">
      <dgm:prSet presAssocID="{829ECAC8-2A1C-42AB-8B7E-4CE192FDD16B}" presName="quadrant3" presStyleLbl="node1" presStyleIdx="2" presStyleCnt="4" custScaleX="123044" custScaleY="114899" custLinFactNeighborX="10970" custLinFactNeighborY="7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CC802-6D18-46BD-80D6-319E98D92911}" type="pres">
      <dgm:prSet presAssocID="{829ECAC8-2A1C-42AB-8B7E-4CE192FDD16B}" presName="quadrant4" presStyleLbl="node1" presStyleIdx="3" presStyleCnt="4" custScaleX="126449" custScaleY="117042" custLinFactNeighborX="-18940" custLinFactNeighborY="83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2710-87A9-427A-9194-8FE73F71EA02}" type="pres">
      <dgm:prSet presAssocID="{829ECAC8-2A1C-42AB-8B7E-4CE192FDD16B}" presName="quadrantPlaceholder" presStyleCnt="0"/>
      <dgm:spPr/>
    </dgm:pt>
    <dgm:pt modelId="{F13D9A3A-C260-4FC0-861B-6756FE433CB5}" type="pres">
      <dgm:prSet presAssocID="{829ECAC8-2A1C-42AB-8B7E-4CE192FDD16B}" presName="center1" presStyleLbl="fgShp" presStyleIdx="0" presStyleCnt="2" custScaleX="278864" custScaleY="263159" custLinFactNeighborX="-10356" custLinFactNeighborY="26285"/>
      <dgm:spPr>
        <a:prstGeom prst="quadArrow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A2559DFD-78BA-40FE-9572-C0565AEAC606}" type="pres">
      <dgm:prSet presAssocID="{829ECAC8-2A1C-42AB-8B7E-4CE192FDD16B}" presName="center2" presStyleLbl="fgShp" presStyleIdx="1" presStyleCnt="2" custLinFactNeighborX="-22199" custLinFactNeighborY="-37559"/>
      <dgm:spPr/>
      <dgm:t>
        <a:bodyPr/>
        <a:lstStyle/>
        <a:p>
          <a:endParaRPr lang="ru-RU"/>
        </a:p>
      </dgm:t>
    </dgm:pt>
  </dgm:ptLst>
  <dgm:cxnLst>
    <dgm:cxn modelId="{8433879D-AC28-43EA-ABA7-073E6C855589}" type="presOf" srcId="{19330DA6-7BCF-4F5E-8007-C801E6216F92}" destId="{30B9CC4E-57D0-4457-9690-DCAF703FAB45}" srcOrd="0" destOrd="0" presId="urn:microsoft.com/office/officeart/2005/8/layout/cycle4"/>
    <dgm:cxn modelId="{2172E3B8-211F-4001-9EEB-21EF4E6F9A4A}" srcId="{829ECAC8-2A1C-42AB-8B7E-4CE192FDD16B}" destId="{19330DA6-7BCF-4F5E-8007-C801E6216F92}" srcOrd="0" destOrd="0" parTransId="{7BC0849B-9220-4142-AEFF-82A46C20DE51}" sibTransId="{BACDB577-E63E-446F-BA90-C991580EB55B}"/>
    <dgm:cxn modelId="{B84A9EC8-CCBA-48E3-AA66-054E92967989}" type="presOf" srcId="{962BC2DC-C630-49C2-8DCA-1B3DA9314D01}" destId="{CBA2D978-57D1-41EA-ACFC-38A378B762FD}" srcOrd="0" destOrd="0" presId="urn:microsoft.com/office/officeart/2005/8/layout/cycle4"/>
    <dgm:cxn modelId="{424CE575-6BC7-43AA-A526-12DE2BB25F75}" srcId="{829ECAC8-2A1C-42AB-8B7E-4CE192FDD16B}" destId="{962BC2DC-C630-49C2-8DCA-1B3DA9314D01}" srcOrd="1" destOrd="0" parTransId="{217A29FE-569D-45DF-8B90-527B151541D0}" sibTransId="{601736B0-1304-4209-94DA-27926BD30F8B}"/>
    <dgm:cxn modelId="{9C2B6447-DE88-4E6B-93E9-5A5F628B87C5}" type="presOf" srcId="{829ECAC8-2A1C-42AB-8B7E-4CE192FDD16B}" destId="{6267D5A1-E637-498A-A3F3-1CF07A5FA1C5}" srcOrd="0" destOrd="0" presId="urn:microsoft.com/office/officeart/2005/8/layout/cycle4"/>
    <dgm:cxn modelId="{11B886B3-2E1E-46E0-9985-3A68F41578AD}" type="presParOf" srcId="{6267D5A1-E637-498A-A3F3-1CF07A5FA1C5}" destId="{1B66C257-E0B3-4879-8E91-CBE3630738C1}" srcOrd="0" destOrd="0" presId="urn:microsoft.com/office/officeart/2005/8/layout/cycle4"/>
    <dgm:cxn modelId="{D8556D01-4372-4E66-A5F3-979767B03664}" type="presParOf" srcId="{1B66C257-E0B3-4879-8E91-CBE3630738C1}" destId="{9D5428F5-F0C7-4BC4-9B03-48D08A2D209A}" srcOrd="0" destOrd="0" presId="urn:microsoft.com/office/officeart/2005/8/layout/cycle4"/>
    <dgm:cxn modelId="{C94E7F69-1746-438C-948B-DC295E328A3A}" type="presParOf" srcId="{6267D5A1-E637-498A-A3F3-1CF07A5FA1C5}" destId="{DE409360-B672-406B-9836-0417EB53A326}" srcOrd="1" destOrd="0" presId="urn:microsoft.com/office/officeart/2005/8/layout/cycle4"/>
    <dgm:cxn modelId="{CE0DD105-E503-4E67-B12A-C48218731007}" type="presParOf" srcId="{DE409360-B672-406B-9836-0417EB53A326}" destId="{30B9CC4E-57D0-4457-9690-DCAF703FAB45}" srcOrd="0" destOrd="0" presId="urn:microsoft.com/office/officeart/2005/8/layout/cycle4"/>
    <dgm:cxn modelId="{1D2B55AF-5BBE-444E-99E3-6849AACE5C7B}" type="presParOf" srcId="{DE409360-B672-406B-9836-0417EB53A326}" destId="{CBA2D978-57D1-41EA-ACFC-38A378B762FD}" srcOrd="1" destOrd="0" presId="urn:microsoft.com/office/officeart/2005/8/layout/cycle4"/>
    <dgm:cxn modelId="{AC9D0D6C-7B8F-44D9-95F3-998AFE7521CF}" type="presParOf" srcId="{DE409360-B672-406B-9836-0417EB53A326}" destId="{47F7E26F-4B25-4E38-8F43-FF63A3275342}" srcOrd="2" destOrd="0" presId="urn:microsoft.com/office/officeart/2005/8/layout/cycle4"/>
    <dgm:cxn modelId="{D30F3FF1-6BBC-437D-9BD3-976596277BA1}" type="presParOf" srcId="{DE409360-B672-406B-9836-0417EB53A326}" destId="{30BCC802-6D18-46BD-80D6-319E98D92911}" srcOrd="3" destOrd="0" presId="urn:microsoft.com/office/officeart/2005/8/layout/cycle4"/>
    <dgm:cxn modelId="{3EEA9661-2BF3-49FD-B15D-8B6A7AF8714D}" type="presParOf" srcId="{DE409360-B672-406B-9836-0417EB53A326}" destId="{8FCA2710-87A9-427A-9194-8FE73F71EA02}" srcOrd="4" destOrd="0" presId="urn:microsoft.com/office/officeart/2005/8/layout/cycle4"/>
    <dgm:cxn modelId="{525A76E2-9EC6-442D-A533-76F311E39B26}" type="presParOf" srcId="{6267D5A1-E637-498A-A3F3-1CF07A5FA1C5}" destId="{F13D9A3A-C260-4FC0-861B-6756FE433CB5}" srcOrd="2" destOrd="0" presId="urn:microsoft.com/office/officeart/2005/8/layout/cycle4"/>
    <dgm:cxn modelId="{D5747D9E-3743-4EF4-A490-CD5FB02CB8C3}" type="presParOf" srcId="{6267D5A1-E637-498A-A3F3-1CF07A5FA1C5}" destId="{A2559DFD-78BA-40FE-9572-C0565AEAC60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428C-A6C6-41AC-9D4D-85B87173E1D3}">
      <dsp:nvSpPr>
        <dsp:cNvPr id="0" name=""/>
        <dsp:cNvSpPr/>
      </dsp:nvSpPr>
      <dsp:spPr>
        <a:xfrm>
          <a:off x="0" y="0"/>
          <a:ext cx="4112080" cy="727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Стратегия развития малого и среднего предпринимательства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21321" y="21321"/>
        <a:ext cx="3265058" cy="685303"/>
      </dsp:txXfrm>
    </dsp:sp>
    <dsp:sp modelId="{49322437-578E-4DC2-90AA-2C1EBB130358}">
      <dsp:nvSpPr>
        <dsp:cNvPr id="0" name=""/>
        <dsp:cNvSpPr/>
      </dsp:nvSpPr>
      <dsp:spPr>
        <a:xfrm>
          <a:off x="344386" y="860299"/>
          <a:ext cx="4112080" cy="727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Программы развития МСП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65707" y="881620"/>
        <a:ext cx="3251887" cy="685303"/>
      </dsp:txXfrm>
    </dsp:sp>
    <dsp:sp modelId="{9DB94376-C75F-4A7B-8548-33E9BF91DB53}">
      <dsp:nvSpPr>
        <dsp:cNvPr id="0" name=""/>
        <dsp:cNvSpPr/>
      </dsp:nvSpPr>
      <dsp:spPr>
        <a:xfrm>
          <a:off x="683633" y="1720598"/>
          <a:ext cx="4112080" cy="727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Проекты (целевые модели)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704954" y="1741919"/>
        <a:ext cx="3257027" cy="685303"/>
      </dsp:txXfrm>
    </dsp:sp>
    <dsp:sp modelId="{F3E1472E-E006-41F6-8F1F-F155F94DF227}">
      <dsp:nvSpPr>
        <dsp:cNvPr id="0" name=""/>
        <dsp:cNvSpPr/>
      </dsp:nvSpPr>
      <dsp:spPr>
        <a:xfrm>
          <a:off x="976495" y="2565822"/>
          <a:ext cx="4112080" cy="727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Мероприятия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997816" y="2587143"/>
        <a:ext cx="3251887" cy="685303"/>
      </dsp:txXfrm>
    </dsp:sp>
    <dsp:sp modelId="{A7748A3C-E65D-4122-8AC6-086AAF3986C1}">
      <dsp:nvSpPr>
        <dsp:cNvPr id="0" name=""/>
        <dsp:cNvSpPr/>
      </dsp:nvSpPr>
      <dsp:spPr>
        <a:xfrm>
          <a:off x="3638916" y="557540"/>
          <a:ext cx="473164" cy="4731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745378" y="557540"/>
        <a:ext cx="260240" cy="356056"/>
      </dsp:txXfrm>
    </dsp:sp>
    <dsp:sp modelId="{1C49B970-CC28-4299-9EEF-39497AA74910}">
      <dsp:nvSpPr>
        <dsp:cNvPr id="0" name=""/>
        <dsp:cNvSpPr/>
      </dsp:nvSpPr>
      <dsp:spPr>
        <a:xfrm>
          <a:off x="3983302" y="1417839"/>
          <a:ext cx="473164" cy="4731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89764" y="1417839"/>
        <a:ext cx="260240" cy="356056"/>
      </dsp:txXfrm>
    </dsp:sp>
    <dsp:sp modelId="{A9015A49-FD9B-4C1E-BAAE-C1BED8904D78}">
      <dsp:nvSpPr>
        <dsp:cNvPr id="0" name=""/>
        <dsp:cNvSpPr/>
      </dsp:nvSpPr>
      <dsp:spPr>
        <a:xfrm>
          <a:off x="4322549" y="2278139"/>
          <a:ext cx="473164" cy="4731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429011" y="2278139"/>
        <a:ext cx="260240" cy="356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34620-33DD-4EC2-9871-E9E34DD9B626}">
      <dsp:nvSpPr>
        <dsp:cNvPr id="0" name=""/>
        <dsp:cNvSpPr/>
      </dsp:nvSpPr>
      <dsp:spPr>
        <a:xfrm>
          <a:off x="575070" y="1871"/>
          <a:ext cx="1713271" cy="1027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Устранение  адм. барьеров 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75070" y="1871"/>
        <a:ext cx="1713271" cy="1027962"/>
      </dsp:txXfrm>
    </dsp:sp>
    <dsp:sp modelId="{0140151F-2A45-4E52-BF8F-72D23D31DFEE}">
      <dsp:nvSpPr>
        <dsp:cNvPr id="0" name=""/>
        <dsp:cNvSpPr/>
      </dsp:nvSpPr>
      <dsp:spPr>
        <a:xfrm>
          <a:off x="2459669" y="1871"/>
          <a:ext cx="1713271" cy="102796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Предложения по формированию доступных кредитов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459669" y="1871"/>
        <a:ext cx="1713271" cy="1027962"/>
      </dsp:txXfrm>
    </dsp:sp>
    <dsp:sp modelId="{ACF0E83D-14E2-42DC-8ED9-F74F76E3A940}">
      <dsp:nvSpPr>
        <dsp:cNvPr id="0" name=""/>
        <dsp:cNvSpPr/>
      </dsp:nvSpPr>
      <dsp:spPr>
        <a:xfrm>
          <a:off x="533831" y="1201162"/>
          <a:ext cx="1713271" cy="102796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Оптимизация внедрения онлайн-касс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3831" y="1201162"/>
        <a:ext cx="1713271" cy="1027962"/>
      </dsp:txXfrm>
    </dsp:sp>
    <dsp:sp modelId="{C26C5900-CB3E-45C5-A241-DDC8F5084B74}">
      <dsp:nvSpPr>
        <dsp:cNvPr id="0" name=""/>
        <dsp:cNvSpPr/>
      </dsp:nvSpPr>
      <dsp:spPr>
        <a:xfrm>
          <a:off x="2459669" y="1201162"/>
          <a:ext cx="1713271" cy="102796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Поддержка бизнеса, получивших ДВ-гектар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459669" y="1201162"/>
        <a:ext cx="1713271" cy="1027962"/>
      </dsp:txXfrm>
    </dsp:sp>
    <dsp:sp modelId="{61C332C6-E255-40E1-BD97-34A39AA2164B}">
      <dsp:nvSpPr>
        <dsp:cNvPr id="0" name=""/>
        <dsp:cNvSpPr/>
      </dsp:nvSpPr>
      <dsp:spPr>
        <a:xfrm>
          <a:off x="1412380" y="2400452"/>
          <a:ext cx="1923250" cy="10279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Совершенствование патентной системы налогообложения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412380" y="2400452"/>
        <a:ext cx="1923250" cy="1027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9CC4E-57D0-4457-9690-DCAF703FAB45}">
      <dsp:nvSpPr>
        <dsp:cNvPr id="0" name=""/>
        <dsp:cNvSpPr/>
      </dsp:nvSpPr>
      <dsp:spPr>
        <a:xfrm>
          <a:off x="2734331" y="-33948"/>
          <a:ext cx="3099227" cy="279190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3642074" y="783783"/>
        <a:ext cx="2191484" cy="1974176"/>
      </dsp:txXfrm>
    </dsp:sp>
    <dsp:sp modelId="{CBA2D978-57D1-41EA-ACFC-38A378B762FD}">
      <dsp:nvSpPr>
        <dsp:cNvPr id="0" name=""/>
        <dsp:cNvSpPr/>
      </dsp:nvSpPr>
      <dsp:spPr>
        <a:xfrm rot="5400000">
          <a:off x="6159134" y="-117961"/>
          <a:ext cx="2768116" cy="29589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6063713" y="788223"/>
        <a:ext cx="2092300" cy="1957354"/>
      </dsp:txXfrm>
    </dsp:sp>
    <dsp:sp modelId="{47F7E26F-4B25-4E38-8F43-FF63A3275342}">
      <dsp:nvSpPr>
        <dsp:cNvPr id="0" name=""/>
        <dsp:cNvSpPr/>
      </dsp:nvSpPr>
      <dsp:spPr>
        <a:xfrm rot="10800000">
          <a:off x="6029412" y="2872755"/>
          <a:ext cx="2993260" cy="27951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C802-6D18-46BD-80D6-319E98D92911}">
      <dsp:nvSpPr>
        <dsp:cNvPr id="0" name=""/>
        <dsp:cNvSpPr/>
      </dsp:nvSpPr>
      <dsp:spPr>
        <a:xfrm rot="16200000">
          <a:off x="2829765" y="2746183"/>
          <a:ext cx="2847250" cy="30760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D9A3A-C260-4FC0-861B-6756FE433CB5}">
      <dsp:nvSpPr>
        <dsp:cNvPr id="0" name=""/>
        <dsp:cNvSpPr/>
      </dsp:nvSpPr>
      <dsp:spPr>
        <a:xfrm>
          <a:off x="4722041" y="1899605"/>
          <a:ext cx="2342231" cy="1922019"/>
        </a:xfrm>
        <a:prstGeom prst="quad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59DFD-78BA-40FE-9572-C0565AEAC606}">
      <dsp:nvSpPr>
        <dsp:cNvPr id="0" name=""/>
        <dsp:cNvSpPr/>
      </dsp:nvSpPr>
      <dsp:spPr>
        <a:xfrm rot="10800000">
          <a:off x="5373726" y="2310048"/>
          <a:ext cx="839918" cy="7303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5F0-2ECF-4660-A162-41B5C5F5AEE5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6888-AC77-477B-9939-E14AD818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6888-AC77-477B-9939-E14AD81870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2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6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2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1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7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7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38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6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3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6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27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95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2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77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56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3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83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0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2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9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4EC6-F3D4-49A4-B720-2F40B4BE940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6EF5-A392-4A20-970A-9ACE1C26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6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11" Type="http://schemas.openxmlformats.org/officeDocument/2006/relationships/chart" Target="../charts/chart3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9.png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9704"/>
            <a:ext cx="12192000" cy="2368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9" y="193183"/>
            <a:ext cx="10610788" cy="1340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6677" y="193183"/>
            <a:ext cx="945309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Заседание совета по предпринимательству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улучшению инвестиционного климата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  <a:endParaRPr lang="ru-RU" alt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21307" y="2505146"/>
            <a:ext cx="714938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ts val="2250"/>
              </a:lnSpc>
              <a:spcBef>
                <a:spcPct val="0"/>
              </a:spcBef>
              <a:buClrTx/>
              <a:buSzTx/>
              <a:buNone/>
            </a:pPr>
            <a:r>
              <a:rPr lang="ru-RU" sz="2700" b="1" dirty="0">
                <a:solidFill>
                  <a:srgbClr val="000066"/>
                </a:solidFill>
                <a:cs typeface="Arial" charset="0"/>
              </a:rPr>
              <a:t>СТЕПАНОВ </a:t>
            </a:r>
          </a:p>
          <a:p>
            <a:pPr algn="ctr">
              <a:lnSpc>
                <a:spcPts val="2250"/>
              </a:lnSpc>
              <a:spcBef>
                <a:spcPct val="0"/>
              </a:spcBef>
              <a:buClrTx/>
              <a:buSzTx/>
              <a:buNone/>
            </a:pPr>
            <a:r>
              <a:rPr lang="ru-RU" sz="2700" b="1" dirty="0">
                <a:solidFill>
                  <a:srgbClr val="000066"/>
                </a:solidFill>
                <a:cs typeface="Arial" charset="0"/>
              </a:rPr>
              <a:t>Сергей Владимирович</a:t>
            </a:r>
            <a:endParaRPr lang="ru-RU" altLang="ru-RU" sz="27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80634" y="4018839"/>
            <a:ext cx="85891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2100" b="1" dirty="0">
                <a:solidFill>
                  <a:srgbClr val="000066"/>
                </a:solidFill>
                <a:cs typeface="Arial" charset="0"/>
              </a:rPr>
              <a:t>Заместитель председателя совета по предпринимательству и улучшению инвестиционного климата Хабаровского края</a:t>
            </a:r>
            <a:endParaRPr lang="ru-RU" altLang="ru-RU" sz="21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3032" y="1579448"/>
            <a:ext cx="2503047" cy="136859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Постановление главы администрации Хабаровского края от 27.04.1992 №194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8227" y="1508408"/>
            <a:ext cx="3975112" cy="12881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74"/>
          <a:stretch/>
        </p:blipFill>
        <p:spPr>
          <a:xfrm>
            <a:off x="6919223" y="1531049"/>
            <a:ext cx="1193738" cy="115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4120" y="1579448"/>
            <a:ext cx="2929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</a:rPr>
              <a:t>Совет по предпринимательству и улучшению инвестиционного климата Хабаровского края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b="40657"/>
          <a:stretch/>
        </p:blipFill>
        <p:spPr>
          <a:xfrm>
            <a:off x="140007" y="3020438"/>
            <a:ext cx="3611854" cy="233902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958063" y="2983629"/>
            <a:ext cx="5328592" cy="3516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- Губернатор Хабаровского края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0180" y="3523037"/>
            <a:ext cx="6581947" cy="14167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Президиум Совета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заместитель председателя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>
                <a:solidFill>
                  <a:srgbClr val="C00000"/>
                </a:solidFill>
              </a:rPr>
              <a:t>представитель бизнес-сообщества)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координатор Совета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руководители комитетов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приглашенные 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2159" y="5138670"/>
            <a:ext cx="7247866" cy="15325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18 Комитетов </a:t>
            </a:r>
            <a:r>
              <a:rPr lang="ru-RU" sz="1600" b="1" dirty="0">
                <a:solidFill>
                  <a:prstClr val="black"/>
                </a:solidFill>
              </a:rPr>
              <a:t>Совета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предприниматели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депутаты Законодательной думы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представители органов исполнительной власти </a:t>
            </a:r>
            <a:r>
              <a:rPr lang="ru-RU" sz="1600" dirty="0" smtClean="0">
                <a:solidFill>
                  <a:prstClr val="black"/>
                </a:solidFill>
              </a:rPr>
              <a:t>края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эксперты, члены общественных советов при </a:t>
            </a:r>
            <a:r>
              <a:rPr lang="ru-RU" sz="1600" dirty="0" smtClean="0">
                <a:solidFill>
                  <a:prstClr val="black"/>
                </a:solidFill>
              </a:rPr>
              <a:t>органах исполнительной </a:t>
            </a:r>
            <a:r>
              <a:rPr lang="ru-RU" sz="1600" dirty="0">
                <a:solidFill>
                  <a:prstClr val="black"/>
                </a:solidFill>
              </a:rPr>
              <a:t>власти </a:t>
            </a:r>
            <a:r>
              <a:rPr lang="ru-RU" sz="1600" dirty="0" smtClean="0">
                <a:solidFill>
                  <a:prstClr val="black"/>
                </a:solidFill>
              </a:rPr>
              <a:t>края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7168" y="1531049"/>
            <a:ext cx="2332844" cy="1319122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Совет по предпринимательству при Губернаторе Хабаровского края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832751" y="1917755"/>
            <a:ext cx="684585" cy="54571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949578" y="1789510"/>
            <a:ext cx="877258" cy="72591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2012  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577932" y="65740"/>
            <a:ext cx="11697195" cy="134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механизма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 по предпринимательству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улучшению инвестиционного климата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края"</a:t>
            </a:r>
            <a:endParaRPr lang="ru-RU" alt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6356" y="2283996"/>
            <a:ext cx="1120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pPr algn="ctr"/>
            <a:r>
              <a:rPr lang="ru-RU" b="1" dirty="0" smtClean="0"/>
              <a:t>15 человек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999727" y="4241132"/>
            <a:ext cx="1120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г.</a:t>
            </a:r>
          </a:p>
          <a:p>
            <a:pPr algn="ctr"/>
            <a:r>
              <a:rPr lang="ru-RU" b="1" dirty="0" smtClean="0"/>
              <a:t>107 человек</a:t>
            </a:r>
            <a:endParaRPr lang="ru-RU" b="1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1246459" y="3743894"/>
            <a:ext cx="627207" cy="1854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endParaRPr lang="ru-RU" sz="1100" b="1" dirty="0">
              <a:solidFill>
                <a:prstClr val="black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9" y="65740"/>
            <a:ext cx="10818675" cy="136669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938447" y="5491655"/>
            <a:ext cx="2081932" cy="359021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Сайт </a:t>
            </a:r>
            <a:r>
              <a:rPr lang="en-US" b="1" dirty="0">
                <a:solidFill>
                  <a:schemeClr val="tx1"/>
                </a:solidFill>
              </a:rPr>
              <a:t>sovet27.ru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3486" y="6041180"/>
            <a:ext cx="3611854" cy="310082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Группа </a:t>
            </a:r>
            <a:r>
              <a:rPr lang="ru-RU" b="1" dirty="0" smtClean="0">
                <a:solidFill>
                  <a:schemeClr val="tx1"/>
                </a:solidFill>
              </a:rPr>
              <a:t>в www.facebook.com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3486" y="6502841"/>
            <a:ext cx="3611854" cy="310082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Клуб деловой журналистики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-917864" y="44886"/>
            <a:ext cx="14027727" cy="134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Примеры эффективных </a:t>
            </a:r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решений совета по предпринимательству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улучшению инвестиционного климата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  <a:endParaRPr lang="ru-RU" alt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082" y="1214094"/>
            <a:ext cx="11388824" cy="1327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Совершенствование </a:t>
            </a:r>
            <a:r>
              <a:rPr lang="ru-RU" b="1" dirty="0" smtClean="0">
                <a:solidFill>
                  <a:prstClr val="black"/>
                </a:solidFill>
              </a:rPr>
              <a:t>краевого законодательства </a:t>
            </a:r>
            <a:r>
              <a:rPr lang="ru-RU" b="1" dirty="0">
                <a:solidFill>
                  <a:prstClr val="black"/>
                </a:solidFill>
              </a:rPr>
              <a:t>о налоговых льготах 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налоговые </a:t>
            </a:r>
            <a:r>
              <a:rPr lang="ru-RU" dirty="0">
                <a:solidFill>
                  <a:prstClr val="black"/>
                </a:solidFill>
              </a:rPr>
              <a:t>каникулы для определенных видов </a:t>
            </a:r>
            <a:r>
              <a:rPr lang="ru-RU" dirty="0" smtClean="0">
                <a:solidFill>
                  <a:prstClr val="black"/>
                </a:solidFill>
              </a:rPr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родлена </a:t>
            </a:r>
            <a:r>
              <a:rPr lang="ru-RU" dirty="0">
                <a:solidFill>
                  <a:prstClr val="black"/>
                </a:solidFill>
              </a:rPr>
              <a:t>ставка налога в размере 8 % для налогоплательщиков </a:t>
            </a:r>
            <a:r>
              <a:rPr lang="ru-RU" dirty="0" smtClean="0">
                <a:solidFill>
                  <a:prstClr val="black"/>
                </a:solidFill>
              </a:rPr>
              <a:t>УСНО на </a:t>
            </a:r>
            <a:r>
              <a:rPr lang="ru-RU" dirty="0">
                <a:solidFill>
                  <a:prstClr val="black"/>
                </a:solidFill>
              </a:rPr>
              <a:t>режиме доходы минус расходы, получивших не менее 80 </a:t>
            </a:r>
            <a:r>
              <a:rPr lang="ru-RU" dirty="0" smtClean="0">
                <a:solidFill>
                  <a:prstClr val="black"/>
                </a:solidFill>
              </a:rPr>
              <a:t>% дохода </a:t>
            </a:r>
            <a:r>
              <a:rPr lang="ru-RU" dirty="0">
                <a:solidFill>
                  <a:prstClr val="black"/>
                </a:solidFill>
              </a:rPr>
              <a:t>от осуществления отдельных видов деятельности на 2017 </a:t>
            </a:r>
            <a:r>
              <a:rPr lang="ru-RU" dirty="0" smtClean="0">
                <a:solidFill>
                  <a:prstClr val="black"/>
                </a:solidFill>
              </a:rPr>
              <a:t>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299" y="2653048"/>
            <a:ext cx="11479263" cy="11541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Совершенствование процедур по выдаче разрешения на строительство: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ринят </a:t>
            </a:r>
            <a:r>
              <a:rPr lang="ru-RU" dirty="0">
                <a:solidFill>
                  <a:prstClr val="black"/>
                </a:solidFill>
              </a:rPr>
              <a:t>Закон Хабаровского края от 29.07.2015 № 109 </a:t>
            </a:r>
            <a:r>
              <a:rPr lang="ru-RU" dirty="0" smtClean="0">
                <a:solidFill>
                  <a:prstClr val="black"/>
                </a:solidFill>
              </a:rPr>
              <a:t>"</a:t>
            </a:r>
            <a:r>
              <a:rPr lang="ru-RU" dirty="0">
                <a:solidFill>
                  <a:prstClr val="black"/>
                </a:solidFill>
              </a:rPr>
              <a:t>О случаях, при которых не требуется разрешение на строительство"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оптимизация градостроительных планов и технических условий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79389" y="1877832"/>
            <a:ext cx="10511" cy="4211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9900" y="5476902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89900" y="5006288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61890" y="4401917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89900" y="3636604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9610" y="4774352"/>
            <a:ext cx="11451951" cy="434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Снижение платы </a:t>
            </a:r>
            <a:r>
              <a:rPr lang="ru-RU" b="1" dirty="0" smtClean="0">
                <a:solidFill>
                  <a:prstClr val="black"/>
                </a:solidFill>
              </a:rPr>
              <a:t>за </a:t>
            </a:r>
            <a:r>
              <a:rPr lang="ru-RU" b="1" dirty="0">
                <a:solidFill>
                  <a:prstClr val="black"/>
                </a:solidFill>
              </a:rPr>
              <a:t>технологическое присоединение к сетям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89900" y="1877832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2299" y="3904417"/>
            <a:ext cx="11479263" cy="794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Содействие участию предпринимателей в государственных и муниципальных закупках </a:t>
            </a:r>
          </a:p>
          <a:p>
            <a:pPr marL="285750" indent="-28575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микрозайм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/>
              <a:t>"</a:t>
            </a:r>
            <a:r>
              <a:rPr lang="ru-RU" dirty="0" smtClean="0">
                <a:solidFill>
                  <a:prstClr val="black"/>
                </a:solidFill>
              </a:rPr>
              <a:t>ТЕНДЕРНЫЙ</a:t>
            </a:r>
            <a:r>
              <a:rPr lang="ru-RU" dirty="0" smtClean="0"/>
              <a:t>"</a:t>
            </a:r>
          </a:p>
          <a:p>
            <a:pPr marL="285750" indent="-28575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индивидуальные консультации, семинары по вопросам закупок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08373" y="6088933"/>
            <a:ext cx="2880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49609" y="5259432"/>
            <a:ext cx="11451952" cy="434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Организация краевых конференций предпринимателей, Дальневосточного форума предпринимателей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954" y="5769438"/>
            <a:ext cx="11451952" cy="644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Принят План мероприятий поддержки доступа негосударственных (немуниципальных) организаций к предоставлению услуг в социальной сфере в Хабаровском крае в 2016-2017 годах</a:t>
            </a:r>
          </a:p>
        </p:txBody>
      </p:sp>
    </p:spTree>
    <p:extLst>
      <p:ext uri="{BB962C8B-B14F-4D97-AF65-F5344CB8AC3E}">
        <p14:creationId xmlns:p14="http://schemas.microsoft.com/office/powerpoint/2010/main" val="38861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154841" y="3207777"/>
            <a:ext cx="3843853" cy="55555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Развитие института оценки регулирующего воздействия в крае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01772" y="3997730"/>
            <a:ext cx="3843853" cy="6575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Блокировка нормативно-правовых актов  по рекомендациям бизнеса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074394" y="2880161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494805" y="180013"/>
            <a:ext cx="11697195" cy="7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Развитие </a:t>
            </a:r>
            <a:r>
              <a:rPr lang="ru-RU" altLang="ru-RU" dirty="0" smtClean="0"/>
              <a:t>ключевых институтов взаимодействия бизнеса и </a:t>
            </a:r>
            <a:r>
              <a:rPr lang="ru-RU" altLang="ru-RU" dirty="0"/>
              <a:t>государственных структур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19995" y="2189407"/>
            <a:ext cx="8551801" cy="786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Развитие: 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</a:rPr>
              <a:t>институтов поддержки предпринимательства, 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- коллегиальных и совещательных органов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805" y="3130986"/>
            <a:ext cx="3506901" cy="16213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Закон Хабаровского края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"О </a:t>
            </a:r>
            <a:r>
              <a:rPr lang="ru-RU" sz="1600" b="1" dirty="0"/>
              <a:t>развитии малого и среднего предпринимательства в Хабаровском </a:t>
            </a:r>
            <a:r>
              <a:rPr lang="ru-RU" sz="1600" b="1" dirty="0" smtClean="0"/>
              <a:t>крае" от 29 мая 2013 № 284, изменения в 2015 г.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6081308" y="3780140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8229392" y="5957792"/>
            <a:ext cx="3843853" cy="7374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Работа по улучшению делового и инвестиционного климата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0210836" y="4251437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15934" y="1700153"/>
            <a:ext cx="7765" cy="5512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8077199" y="3130986"/>
            <a:ext cx="3996046" cy="126469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Стандарт</a:t>
            </a:r>
            <a:endParaRPr lang="ru-RU" sz="1600" b="1" dirty="0"/>
          </a:p>
          <a:p>
            <a:pPr algn="ctr"/>
            <a:r>
              <a:rPr lang="ru-RU" sz="1600" b="1" dirty="0"/>
              <a:t>деятельности органов исполнительной власти субъекта </a:t>
            </a:r>
            <a:r>
              <a:rPr lang="ru-RU" sz="1600" b="1" dirty="0" smtClean="0"/>
              <a:t>РФ по </a:t>
            </a:r>
            <a:r>
              <a:rPr lang="ru-RU" sz="1600" b="1" dirty="0"/>
              <a:t>обеспечению благоприятного инвестиционного климата в регионе</a:t>
            </a:r>
          </a:p>
          <a:p>
            <a:pPr algn="ctr"/>
            <a:endParaRPr lang="ru-RU" sz="1600" b="1" dirty="0" smtClean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540377" y="2827226"/>
            <a:ext cx="292100" cy="3805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169816" y="2827226"/>
            <a:ext cx="317500" cy="362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60131" y="1392759"/>
            <a:ext cx="11071531" cy="61478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Федеральный закон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О развитии малого и среднего предпринимательства в Российской Федерации" от </a:t>
            </a:r>
            <a:r>
              <a:rPr lang="ru-RU" b="1" dirty="0" smtClean="0"/>
              <a:t>24 июля 2007 № </a:t>
            </a:r>
            <a:r>
              <a:rPr lang="ru-RU" b="1" dirty="0"/>
              <a:t>209-ФЗ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9068" y="4963341"/>
            <a:ext cx="3506902" cy="8659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Внедрение отраслевого подхода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262519" y="4655239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8229393" y="4643766"/>
            <a:ext cx="3722202" cy="11855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Проектный офис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Правительства Хабаровского края по улучшению инвестиционного и делового климата Хабаровского края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97889" y="5643998"/>
            <a:ext cx="3843853" cy="1172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Межотраслевой совет потребителей по вопросам деятельности субъектов естественных монополий при Губернаторе </a:t>
            </a:r>
            <a:r>
              <a:rPr lang="ru-RU" sz="1600" b="1" dirty="0" smtClean="0">
                <a:solidFill>
                  <a:schemeClr val="tx2"/>
                </a:solidFill>
              </a:rPr>
              <a:t>края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0122500" y="5772133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494804" y="6064390"/>
            <a:ext cx="3506901" cy="6308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Общественные советы при органах исполнительной власти края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3" y="122298"/>
            <a:ext cx="11623142" cy="1468316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>
          <a:xfrm flipH="1">
            <a:off x="2267704" y="5732546"/>
            <a:ext cx="2374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4197890" y="4770158"/>
            <a:ext cx="3843852" cy="6661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Рабочая группа по внедрению Стандарта развития конкуренции в субъектах РФ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3335" y="4971245"/>
            <a:ext cx="11758411" cy="17644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5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7" y="193184"/>
            <a:ext cx="10610788" cy="134042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01850557"/>
              </p:ext>
            </p:extLst>
          </p:nvPr>
        </p:nvGraphicFramePr>
        <p:xfrm>
          <a:off x="2162220" y="1533612"/>
          <a:ext cx="5140101" cy="330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9002" y="193183"/>
            <a:ext cx="834121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по предпринимательству и улучшению инвестиционного климата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789" y="1674255"/>
            <a:ext cx="1545465" cy="2966412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в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коррек-тировке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развития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поддержки МСП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6243901"/>
              </p:ext>
            </p:extLst>
          </p:nvPr>
        </p:nvGraphicFramePr>
        <p:xfrm>
          <a:off x="250377" y="5008332"/>
          <a:ext cx="3817895" cy="184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04348676"/>
              </p:ext>
            </p:extLst>
          </p:nvPr>
        </p:nvGraphicFramePr>
        <p:xfrm>
          <a:off x="4182774" y="5124242"/>
          <a:ext cx="4355919" cy="17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6874754"/>
              </p:ext>
            </p:extLst>
          </p:nvPr>
        </p:nvGraphicFramePr>
        <p:xfrm>
          <a:off x="8453722" y="4765183"/>
          <a:ext cx="3613782" cy="188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1840060"/>
              </p:ext>
            </p:extLst>
          </p:nvPr>
        </p:nvGraphicFramePr>
        <p:xfrm>
          <a:off x="7443989" y="1437926"/>
          <a:ext cx="4748011" cy="343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5" y="1727303"/>
            <a:ext cx="697529" cy="4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5" y="2668041"/>
            <a:ext cx="667480" cy="4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3" y="3487765"/>
            <a:ext cx="641722" cy="52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3" y="4303679"/>
            <a:ext cx="641722" cy="4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4195614"/>
            <a:ext cx="3701319" cy="24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02" y="1359748"/>
            <a:ext cx="3569507" cy="22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5" y="3063175"/>
            <a:ext cx="2746565" cy="17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73182171"/>
              </p:ext>
            </p:extLst>
          </p:nvPr>
        </p:nvGraphicFramePr>
        <p:xfrm>
          <a:off x="103032" y="990509"/>
          <a:ext cx="11960278" cy="561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5" y="53120"/>
            <a:ext cx="11345199" cy="13781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2410" y="53120"/>
            <a:ext cx="950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по предпринимательству и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улучшению инвестиционного климата Хабаровского края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83" y="3187880"/>
            <a:ext cx="1571900" cy="118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3274" y="3746932"/>
            <a:ext cx="128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5542" y="1660340"/>
            <a:ext cx="26515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dirty="0"/>
              <a:t>Вовлеченность каждого члена Совета в работу над </a:t>
            </a:r>
            <a:r>
              <a:rPr lang="ru-RU" sz="2400" dirty="0" smtClean="0"/>
              <a:t>проектами</a:t>
            </a:r>
            <a:endParaRPr lang="ru-RU" sz="2400" dirty="0"/>
          </a:p>
          <a:p>
            <a:pPr lvl="0">
              <a:defRPr/>
            </a:pPr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1352" y="4216516"/>
            <a:ext cx="35618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dirty="0" smtClean="0"/>
              <a:t>Усиление роли муниципальных советов; </a:t>
            </a:r>
            <a:endParaRPr lang="ru-RU" sz="2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dirty="0"/>
              <a:t>п</a:t>
            </a:r>
            <a:r>
              <a:rPr lang="ru-RU" sz="2200" dirty="0" smtClean="0"/>
              <a:t>оиск бизнес-инициатив;</a:t>
            </a:r>
            <a:endParaRPr lang="ru-RU" sz="2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dirty="0" smtClean="0"/>
              <a:t>контроль </a:t>
            </a:r>
            <a:r>
              <a:rPr lang="ru-RU" sz="2200" dirty="0"/>
              <a:t>выполнения </a:t>
            </a:r>
            <a:r>
              <a:rPr lang="ru-RU" sz="2200" dirty="0" smtClean="0"/>
              <a:t>решений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1722" y="2015831"/>
            <a:ext cx="2101218" cy="1311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Общественные советы при </a:t>
            </a:r>
            <a:r>
              <a:rPr lang="ru-RU" sz="2000" dirty="0" smtClean="0"/>
              <a:t>органах исполнительной власти </a:t>
            </a:r>
            <a:r>
              <a:rPr lang="ru-RU" sz="2000" dirty="0"/>
              <a:t>края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06641" y="3946987"/>
            <a:ext cx="2649784" cy="213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Межотраслевой совет потребителей по вопросам деятельности субъектов естественных монополий при Губернаторе края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7465" y="1359746"/>
            <a:ext cx="2676515" cy="258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Проектный </a:t>
            </a:r>
            <a:r>
              <a:rPr lang="ru-RU" dirty="0" smtClean="0"/>
              <a:t>офис, проектный штаб </a:t>
            </a:r>
            <a:r>
              <a:rPr lang="ru-RU" dirty="0"/>
              <a:t>по улучшению инвестиционного </a:t>
            </a:r>
            <a:r>
              <a:rPr lang="ru-RU" dirty="0" smtClean="0"/>
              <a:t>климата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22772" y="4404575"/>
            <a:ext cx="2422769" cy="1609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42792" y="4371469"/>
            <a:ext cx="1879144" cy="146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Комитеты Совета,  </a:t>
            </a:r>
          </a:p>
          <a:p>
            <a:pPr algn="ctr"/>
            <a:r>
              <a:rPr lang="ru-RU" dirty="0" smtClean="0"/>
              <a:t>Советы по предпринимате-льству при главах муниципальных образований края</a:t>
            </a:r>
            <a:endParaRPr lang="ru-RU" dirty="0"/>
          </a:p>
        </p:txBody>
      </p:sp>
      <p:sp>
        <p:nvSpPr>
          <p:cNvPr id="31" name="Круговая стрелка 30"/>
          <p:cNvSpPr/>
          <p:nvPr/>
        </p:nvSpPr>
        <p:spPr>
          <a:xfrm>
            <a:off x="5677423" y="1032876"/>
            <a:ext cx="638861" cy="653739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 rot="16200000">
            <a:off x="3382293" y="3493582"/>
            <a:ext cx="638861" cy="653739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руговая стрелка 38"/>
          <p:cNvSpPr/>
          <p:nvPr/>
        </p:nvSpPr>
        <p:spPr>
          <a:xfrm rot="5677477">
            <a:off x="8488373" y="3535949"/>
            <a:ext cx="638861" cy="653739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 rot="10800000">
            <a:off x="5703931" y="5851536"/>
            <a:ext cx="638861" cy="671043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215" y="3063175"/>
            <a:ext cx="2548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Участие экспертов в работе Совета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4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9704"/>
            <a:ext cx="12192000" cy="2368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9" y="193183"/>
            <a:ext cx="10610788" cy="1340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6677" y="193183"/>
            <a:ext cx="945309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Заседание совета по предпринимательству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улучшению инвестиционного климата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  <a:endParaRPr lang="ru-RU" alt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21307" y="2505146"/>
            <a:ext cx="714938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ts val="2250"/>
              </a:lnSpc>
              <a:spcBef>
                <a:spcPct val="0"/>
              </a:spcBef>
              <a:buClrTx/>
              <a:buSzTx/>
              <a:buNone/>
            </a:pPr>
            <a:r>
              <a:rPr lang="ru-RU" sz="2700" b="1" dirty="0">
                <a:solidFill>
                  <a:srgbClr val="000066"/>
                </a:solidFill>
                <a:cs typeface="Arial" charset="0"/>
              </a:rPr>
              <a:t>СТЕПАНОВ </a:t>
            </a:r>
          </a:p>
          <a:p>
            <a:pPr algn="ctr">
              <a:lnSpc>
                <a:spcPts val="2250"/>
              </a:lnSpc>
              <a:spcBef>
                <a:spcPct val="0"/>
              </a:spcBef>
              <a:buClrTx/>
              <a:buSzTx/>
              <a:buNone/>
            </a:pPr>
            <a:r>
              <a:rPr lang="ru-RU" sz="2700" b="1" dirty="0">
                <a:solidFill>
                  <a:srgbClr val="000066"/>
                </a:solidFill>
                <a:cs typeface="Arial" charset="0"/>
              </a:rPr>
              <a:t>Сергей Владимирович</a:t>
            </a:r>
            <a:endParaRPr lang="ru-RU" altLang="ru-RU" sz="27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80634" y="4018839"/>
            <a:ext cx="85891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800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2100" b="1" dirty="0">
                <a:solidFill>
                  <a:srgbClr val="000066"/>
                </a:solidFill>
                <a:cs typeface="Arial" charset="0"/>
              </a:rPr>
              <a:t>Заместитель председателя совета по предпринимательству и улучшению инвестиционного климата Хабаровского края</a:t>
            </a:r>
            <a:endParaRPr lang="ru-RU" altLang="ru-RU" sz="21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550</Words>
  <Application>Microsoft Office PowerPoint</Application>
  <PresentationFormat>Произвольный</PresentationFormat>
  <Paragraphs>104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1_Тема Office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Бобина Валерия Викторовна</dc:creator>
  <cp:lastModifiedBy>Yvmedvedeva</cp:lastModifiedBy>
  <cp:revision>364</cp:revision>
  <cp:lastPrinted>2017-03-04T03:57:05Z</cp:lastPrinted>
  <dcterms:created xsi:type="dcterms:W3CDTF">2016-11-23T23:51:59Z</dcterms:created>
  <dcterms:modified xsi:type="dcterms:W3CDTF">2017-03-05T22:35:27Z</dcterms:modified>
</cp:coreProperties>
</file>