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81" r:id="rId2"/>
    <p:sldMasterId id="2147483899" r:id="rId3"/>
  </p:sldMasterIdLst>
  <p:notesMasterIdLst>
    <p:notesMasterId r:id="rId14"/>
  </p:notesMasterIdLst>
  <p:handoutMasterIdLst>
    <p:handoutMasterId r:id="rId15"/>
  </p:handoutMasterIdLst>
  <p:sldIdLst>
    <p:sldId id="814" r:id="rId4"/>
    <p:sldId id="823" r:id="rId5"/>
    <p:sldId id="822" r:id="rId6"/>
    <p:sldId id="816" r:id="rId7"/>
    <p:sldId id="815" r:id="rId8"/>
    <p:sldId id="821" r:id="rId9"/>
    <p:sldId id="818" r:id="rId10"/>
    <p:sldId id="819" r:id="rId11"/>
    <p:sldId id="820" r:id="rId12"/>
    <p:sldId id="824" r:id="rId13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E39"/>
    <a:srgbClr val="008000"/>
    <a:srgbClr val="0000FF"/>
    <a:srgbClr val="016B0B"/>
    <a:srgbClr val="E9EDF4"/>
    <a:srgbClr val="DBE5F1"/>
    <a:srgbClr val="6699FF"/>
    <a:srgbClr val="4F81BD"/>
    <a:srgbClr val="72AF2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8" autoAdjust="0"/>
    <p:restoredTop sz="98046" autoAdjust="0"/>
  </p:normalViewPr>
  <p:slideViewPr>
    <p:cSldViewPr>
      <p:cViewPr varScale="1">
        <p:scale>
          <a:sx n="85" d="100"/>
          <a:sy n="85" d="100"/>
        </p:scale>
        <p:origin x="-66" y="-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9B4A-629C-4062-B06D-BD4587A426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8FA634C-0B0D-40A5-821C-FA451415BDDC}">
      <dgm:prSet phldrT="[Текст]" custT="1"/>
      <dgm:spPr/>
      <dgm:t>
        <a:bodyPr/>
        <a:lstStyle/>
        <a:p>
          <a:r>
            <a:rPr lang="ru-RU" sz="1600" b="1" dirty="0" smtClean="0"/>
            <a:t>Хабаровский край в 2015 году занял 6 место в России и 1 место  в ДФО в рейтинге качества осуществления ОРВ в субъектах РФ</a:t>
          </a:r>
          <a:endParaRPr lang="ru-RU" sz="1600" b="1" dirty="0"/>
        </a:p>
      </dgm:t>
    </dgm:pt>
    <dgm:pt modelId="{C46F1A60-9DC3-4955-9098-DFF2BAA063E1}" type="parTrans" cxnId="{81211A83-3BDF-4DD7-8F31-20B03A5D0F28}">
      <dgm:prSet/>
      <dgm:spPr/>
      <dgm:t>
        <a:bodyPr/>
        <a:lstStyle/>
        <a:p>
          <a:endParaRPr lang="ru-RU"/>
        </a:p>
      </dgm:t>
    </dgm:pt>
    <dgm:pt modelId="{5812A7A8-2888-454D-9924-4F2351FD28EA}" type="sibTrans" cxnId="{81211A83-3BDF-4DD7-8F31-20B03A5D0F28}">
      <dgm:prSet/>
      <dgm:spPr/>
      <dgm:t>
        <a:bodyPr/>
        <a:lstStyle/>
        <a:p>
          <a:endParaRPr lang="ru-RU"/>
        </a:p>
      </dgm:t>
    </dgm:pt>
    <dgm:pt modelId="{B38C90EA-0630-4484-BD06-2F5B63DFE6DE}">
      <dgm:prSet phldrT="[Текст]" custT="1"/>
      <dgm:spPr/>
      <dgm:t>
        <a:bodyPr/>
        <a:lstStyle/>
        <a:p>
          <a:r>
            <a:rPr lang="ru-RU" sz="1600" b="1" dirty="0" smtClean="0"/>
            <a:t>С 2014 г. </a:t>
          </a:r>
          <a:r>
            <a:rPr lang="ru-RU" sz="1600" b="1" i="0" dirty="0" smtClean="0"/>
            <a:t>процедура ОРВ с публичными консультациями была проведена в отношении </a:t>
          </a:r>
          <a:br>
            <a:rPr lang="ru-RU" sz="1600" b="1" i="0" dirty="0" smtClean="0"/>
          </a:br>
          <a:r>
            <a:rPr lang="ru-RU" sz="1600" b="1" i="0" dirty="0" smtClean="0"/>
            <a:t>250 проектов НПА края, из них 46 - были направлены на доработку в связи с выявлением в них положений, затрудняющих ведение предпринимательской и инвестиционной деятельности</a:t>
          </a:r>
          <a:endParaRPr lang="ru-RU" sz="1600" b="1" dirty="0"/>
        </a:p>
      </dgm:t>
    </dgm:pt>
    <dgm:pt modelId="{003FE411-CABA-40B6-BDE2-0FB15DD6C4F4}" type="parTrans" cxnId="{95DC9CF7-32E2-47BE-8BEA-59F2404B0E27}">
      <dgm:prSet/>
      <dgm:spPr/>
      <dgm:t>
        <a:bodyPr/>
        <a:lstStyle/>
        <a:p>
          <a:endParaRPr lang="ru-RU"/>
        </a:p>
      </dgm:t>
    </dgm:pt>
    <dgm:pt modelId="{8C7C1B9B-296A-414E-ACF4-433C360A0D54}" type="sibTrans" cxnId="{95DC9CF7-32E2-47BE-8BEA-59F2404B0E27}">
      <dgm:prSet/>
      <dgm:spPr/>
      <dgm:t>
        <a:bodyPr/>
        <a:lstStyle/>
        <a:p>
          <a:endParaRPr lang="ru-RU"/>
        </a:p>
      </dgm:t>
    </dgm:pt>
    <dgm:pt modelId="{5809302C-1810-48E6-8E25-E70830E49A57}">
      <dgm:prSet phldrT="[Текст]" custT="1"/>
      <dgm:spPr/>
      <dgm:t>
        <a:bodyPr/>
        <a:lstStyle/>
        <a:p>
          <a:r>
            <a:rPr lang="ru-RU" sz="1600" b="1" dirty="0" smtClean="0"/>
            <a:t>На Региональном портале (regulation.khv.gov.ru) зарегистрировано порядка 50 экспертов,</a:t>
          </a:r>
          <a:br>
            <a:rPr lang="ru-RU" sz="1600" b="1" dirty="0" smtClean="0"/>
          </a:br>
          <a:r>
            <a:rPr lang="ru-RU" sz="1600" b="1" dirty="0" smtClean="0"/>
            <a:t>более 210 пользователей и 190 разработчиков.</a:t>
          </a:r>
          <a:endParaRPr lang="ru-RU" sz="1600" b="1" dirty="0"/>
        </a:p>
      </dgm:t>
    </dgm:pt>
    <dgm:pt modelId="{9094A47D-DDF7-4087-A7D1-C573880B6F91}" type="parTrans" cxnId="{622CE868-5C2A-4D58-B229-28F236C49A07}">
      <dgm:prSet/>
      <dgm:spPr/>
      <dgm:t>
        <a:bodyPr/>
        <a:lstStyle/>
        <a:p>
          <a:endParaRPr lang="ru-RU"/>
        </a:p>
      </dgm:t>
    </dgm:pt>
    <dgm:pt modelId="{94D4E5AE-662A-48D6-BE5D-7C43C4BE47FA}" type="sibTrans" cxnId="{622CE868-5C2A-4D58-B229-28F236C49A07}">
      <dgm:prSet/>
      <dgm:spPr/>
      <dgm:t>
        <a:bodyPr/>
        <a:lstStyle/>
        <a:p>
          <a:endParaRPr lang="ru-RU"/>
        </a:p>
      </dgm:t>
    </dgm:pt>
    <dgm:pt modelId="{F4E474A7-A401-442D-9D08-DB0CC2D2080C}">
      <dgm:prSet phldrT="[Текст]" custT="1"/>
      <dgm:spPr/>
      <dgm:t>
        <a:bodyPr/>
        <a:lstStyle/>
        <a:p>
          <a:r>
            <a:rPr lang="ru-RU" sz="1600" b="1" dirty="0" smtClean="0"/>
            <a:t>Институт ОРВ в крае встроен в нормотворческий процесс и обладает блокирующими функциями. </a:t>
          </a:r>
          <a:br>
            <a:rPr lang="ru-RU" sz="1600" b="1" dirty="0" smtClean="0"/>
          </a:br>
          <a:r>
            <a:rPr lang="ru-RU" sz="1600" b="1" dirty="0" smtClean="0"/>
            <a:t>Проект НПА края по вопросам предпринимательской и инвестиционной деятельности может быть принят только при наличии положительного заключения об ОРВ. </a:t>
          </a:r>
          <a:endParaRPr lang="ru-RU" sz="1600" b="1" dirty="0"/>
        </a:p>
      </dgm:t>
    </dgm:pt>
    <dgm:pt modelId="{DFB179E3-352A-4A32-872A-00A770C614D4}" type="parTrans" cxnId="{59B35A0C-61D5-4E06-8EFC-610472C7B1C7}">
      <dgm:prSet/>
      <dgm:spPr/>
      <dgm:t>
        <a:bodyPr/>
        <a:lstStyle/>
        <a:p>
          <a:endParaRPr lang="ru-RU"/>
        </a:p>
      </dgm:t>
    </dgm:pt>
    <dgm:pt modelId="{336594AB-A640-4990-A5EC-2D6645500A7C}" type="sibTrans" cxnId="{59B35A0C-61D5-4E06-8EFC-610472C7B1C7}">
      <dgm:prSet/>
      <dgm:spPr/>
      <dgm:t>
        <a:bodyPr/>
        <a:lstStyle/>
        <a:p>
          <a:endParaRPr lang="ru-RU"/>
        </a:p>
      </dgm:t>
    </dgm:pt>
    <dgm:pt modelId="{22861E68-81D1-4DB0-8B1B-7C60B8342DFE}">
      <dgm:prSet phldrT="[Текст]" custT="1"/>
      <dgm:spPr/>
      <dgm:t>
        <a:bodyPr/>
        <a:lstStyle/>
        <a:p>
          <a:r>
            <a:rPr lang="ru-RU" sz="1600" b="1" dirty="0" smtClean="0"/>
            <a:t>С начала реализации института ОРВ в крае от представителей экспертного сообщества поступило порядка 500 мнений, из них более 200 предложений и замечаний.</a:t>
          </a:r>
          <a:br>
            <a:rPr lang="ru-RU" sz="1600" b="1" dirty="0" smtClean="0"/>
          </a:br>
          <a:r>
            <a:rPr lang="ru-RU" sz="1600" b="1" dirty="0" smtClean="0"/>
            <a:t>Более 50 % всех предложений и замечаний были учтены.</a:t>
          </a:r>
          <a:endParaRPr lang="ru-RU" sz="1600" b="1" dirty="0"/>
        </a:p>
      </dgm:t>
    </dgm:pt>
    <dgm:pt modelId="{36727F8B-CA25-4066-BFBA-94D5EB1C7814}" type="parTrans" cxnId="{56EE5D2C-5994-4598-9A0B-95A54FE7D476}">
      <dgm:prSet/>
      <dgm:spPr/>
      <dgm:t>
        <a:bodyPr/>
        <a:lstStyle/>
        <a:p>
          <a:endParaRPr lang="ru-RU"/>
        </a:p>
      </dgm:t>
    </dgm:pt>
    <dgm:pt modelId="{45AD377C-8E83-4119-A0BB-68DE430237E6}" type="sibTrans" cxnId="{56EE5D2C-5994-4598-9A0B-95A54FE7D476}">
      <dgm:prSet/>
      <dgm:spPr/>
      <dgm:t>
        <a:bodyPr/>
        <a:lstStyle/>
        <a:p>
          <a:endParaRPr lang="ru-RU"/>
        </a:p>
      </dgm:t>
    </dgm:pt>
    <dgm:pt modelId="{977566F6-F0A2-4DEB-AC17-E0CD499D0E56}">
      <dgm:prSet phldrT="[Текст]" custT="1"/>
      <dgm:spPr/>
      <dgm:t>
        <a:bodyPr/>
        <a:lstStyle/>
        <a:p>
          <a:r>
            <a:rPr lang="ru-RU" sz="1600" b="1" dirty="0" smtClean="0"/>
            <a:t>Официальным сайтом проведения процедуры ОРВ является Региональный портал (regulation.khv.gov.ru). Информация о результатах процедуры ОРВ проектов НПА края размещается на сайте Минэкономразвития края (minec.khabkrai.ru), информация о новостях ОРВ в крае - на портале Правительства края (khabkrai.ru), сайте Минэкономразвития края (minec.khabkrai.ru), сайте «Малый и средний бизнес Хабаровского края» (</a:t>
          </a:r>
          <a:r>
            <a:rPr lang="en-US" sz="1600" b="1" dirty="0" smtClean="0"/>
            <a:t>msb.khabkrai.ru</a:t>
          </a:r>
          <a:r>
            <a:rPr lang="ru-RU" sz="1600" b="1" dirty="0" smtClean="0"/>
            <a:t>), а также на федеральном информационном портале об ОРВ (orv.gov.ru).</a:t>
          </a:r>
          <a:endParaRPr lang="ru-RU" sz="1600" b="1" dirty="0"/>
        </a:p>
      </dgm:t>
    </dgm:pt>
    <dgm:pt modelId="{F4F84D20-BBF0-4397-BB12-0816AD608A29}" type="parTrans" cxnId="{393DA216-3EF3-49A8-AB58-B62BCA0DB3D3}">
      <dgm:prSet/>
      <dgm:spPr/>
      <dgm:t>
        <a:bodyPr/>
        <a:lstStyle/>
        <a:p>
          <a:endParaRPr lang="ru-RU"/>
        </a:p>
      </dgm:t>
    </dgm:pt>
    <dgm:pt modelId="{20F43DBE-5D31-42E9-A46C-B2ABC08E13F1}" type="sibTrans" cxnId="{393DA216-3EF3-49A8-AB58-B62BCA0DB3D3}">
      <dgm:prSet/>
      <dgm:spPr/>
      <dgm:t>
        <a:bodyPr/>
        <a:lstStyle/>
        <a:p>
          <a:endParaRPr lang="ru-RU"/>
        </a:p>
      </dgm:t>
    </dgm:pt>
    <dgm:pt modelId="{17BC03F5-571E-4E5E-B11F-D12E3C24E36B}" type="pres">
      <dgm:prSet presAssocID="{19529B4A-629C-4062-B06D-BD4587A4268E}" presName="linearFlow" presStyleCnt="0">
        <dgm:presLayoutVars>
          <dgm:dir/>
          <dgm:resizeHandles val="exact"/>
        </dgm:presLayoutVars>
      </dgm:prSet>
      <dgm:spPr/>
    </dgm:pt>
    <dgm:pt modelId="{4A030DD6-13B8-471B-B20F-47ECD67923C0}" type="pres">
      <dgm:prSet presAssocID="{68FA634C-0B0D-40A5-821C-FA451415BDDC}" presName="composite" presStyleCnt="0"/>
      <dgm:spPr/>
    </dgm:pt>
    <dgm:pt modelId="{7B5309CD-417C-4AF1-9864-EBAC1953C0A1}" type="pres">
      <dgm:prSet presAssocID="{68FA634C-0B0D-40A5-821C-FA451415BDDC}" presName="imgShp" presStyleLbl="fgImgPlace1" presStyleIdx="0" presStyleCnt="6" custLinFactX="-94310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3287E0-3F92-4648-B056-681360CF335E}" type="pres">
      <dgm:prSet presAssocID="{68FA634C-0B0D-40A5-821C-FA451415BDDC}" presName="txShp" presStyleLbl="node1" presStyleIdx="0" presStyleCnt="6" custScaleX="137809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97C1-A02C-4C57-954C-6178C803F319}" type="pres">
      <dgm:prSet presAssocID="{5812A7A8-2888-454D-9924-4F2351FD28EA}" presName="spacing" presStyleCnt="0"/>
      <dgm:spPr/>
    </dgm:pt>
    <dgm:pt modelId="{7A34BE15-9616-4CB5-8FDD-B8CA3C7034A4}" type="pres">
      <dgm:prSet presAssocID="{F4E474A7-A401-442D-9D08-DB0CC2D2080C}" presName="composite" presStyleCnt="0"/>
      <dgm:spPr/>
    </dgm:pt>
    <dgm:pt modelId="{412C1505-EE22-468B-B5C5-ED11A79D17BF}" type="pres">
      <dgm:prSet presAssocID="{F4E474A7-A401-442D-9D08-DB0CC2D2080C}" presName="imgShp" presStyleLbl="fgImgPlace1" presStyleIdx="1" presStyleCnt="6" custLinFactX="-94310" custLinFactNeighborX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C30B1B1-4FD5-4ABB-B544-CB93026D0D8D}" type="pres">
      <dgm:prSet presAssocID="{F4E474A7-A401-442D-9D08-DB0CC2D2080C}" presName="txShp" presStyleLbl="node1" presStyleIdx="1" presStyleCnt="6" custScaleX="137809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87FE9-4FA1-420F-98A3-30BDD7E8DD31}" type="pres">
      <dgm:prSet presAssocID="{336594AB-A640-4990-A5EC-2D6645500A7C}" presName="spacing" presStyleCnt="0"/>
      <dgm:spPr/>
    </dgm:pt>
    <dgm:pt modelId="{35DE3EFD-4BAD-4C05-AE92-0396D67AA05A}" type="pres">
      <dgm:prSet presAssocID="{B38C90EA-0630-4484-BD06-2F5B63DFE6DE}" presName="composite" presStyleCnt="0"/>
      <dgm:spPr/>
    </dgm:pt>
    <dgm:pt modelId="{41C956FD-695E-4FB9-B2DA-CC8FEC76CA26}" type="pres">
      <dgm:prSet presAssocID="{B38C90EA-0630-4484-BD06-2F5B63DFE6DE}" presName="imgShp" presStyleLbl="fgImgPlace1" presStyleIdx="2" presStyleCnt="6" custLinFactX="-94310" custLinFactNeighborX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22D3020-B857-41B1-BA76-EF7E4F16B375}" type="pres">
      <dgm:prSet presAssocID="{B38C90EA-0630-4484-BD06-2F5B63DFE6DE}" presName="txShp" presStyleLbl="node1" presStyleIdx="2" presStyleCnt="6" custScaleX="137809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6485D-B48F-4D2F-B243-B07EFA317112}" type="pres">
      <dgm:prSet presAssocID="{8C7C1B9B-296A-414E-ACF4-433C360A0D54}" presName="spacing" presStyleCnt="0"/>
      <dgm:spPr/>
    </dgm:pt>
    <dgm:pt modelId="{37DA9611-EB3C-4810-B8DD-26D7BC9A6D45}" type="pres">
      <dgm:prSet presAssocID="{5809302C-1810-48E6-8E25-E70830E49A57}" presName="composite" presStyleCnt="0"/>
      <dgm:spPr/>
    </dgm:pt>
    <dgm:pt modelId="{10D973E9-1094-4DEE-8222-1AA631D8DEA3}" type="pres">
      <dgm:prSet presAssocID="{5809302C-1810-48E6-8E25-E70830E49A57}" presName="imgShp" presStyleLbl="fgImgPlace1" presStyleIdx="3" presStyleCnt="6" custLinFactX="-94310" custLinFactNeighborX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4C034E0-1CA3-4970-8C22-738A0041AB78}" type="pres">
      <dgm:prSet presAssocID="{5809302C-1810-48E6-8E25-E70830E49A57}" presName="txShp" presStyleLbl="node1" presStyleIdx="3" presStyleCnt="6" custScaleX="137809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B10A-87C3-4D9A-BE80-BD2412242B53}" type="pres">
      <dgm:prSet presAssocID="{94D4E5AE-662A-48D6-BE5D-7C43C4BE47FA}" presName="spacing" presStyleCnt="0"/>
      <dgm:spPr/>
    </dgm:pt>
    <dgm:pt modelId="{911852C8-F0F4-42C0-9F9A-AE9A6624C464}" type="pres">
      <dgm:prSet presAssocID="{22861E68-81D1-4DB0-8B1B-7C60B8342DFE}" presName="composite" presStyleCnt="0"/>
      <dgm:spPr/>
    </dgm:pt>
    <dgm:pt modelId="{215EFA0D-22D2-4916-9E6B-531BCB19A6FC}" type="pres">
      <dgm:prSet presAssocID="{22861E68-81D1-4DB0-8B1B-7C60B8342DFE}" presName="imgShp" presStyleLbl="fgImgPlace1" presStyleIdx="4" presStyleCnt="6" custLinFactX="-94310" custLinFactNeighborX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1491245-8E2F-4AAF-9C7D-E75B5AEAC989}" type="pres">
      <dgm:prSet presAssocID="{22861E68-81D1-4DB0-8B1B-7C60B8342DFE}" presName="txShp" presStyleLbl="node1" presStyleIdx="4" presStyleCnt="6" custScaleX="137809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AAE8-1A1A-4AFA-A143-D242E14D5CB8}" type="pres">
      <dgm:prSet presAssocID="{45AD377C-8E83-4119-A0BB-68DE430237E6}" presName="spacing" presStyleCnt="0"/>
      <dgm:spPr/>
    </dgm:pt>
    <dgm:pt modelId="{DA8A4FF1-45B4-4E56-91E2-95D0FDA7A599}" type="pres">
      <dgm:prSet presAssocID="{977566F6-F0A2-4DEB-AC17-E0CD499D0E56}" presName="composite" presStyleCnt="0"/>
      <dgm:spPr/>
    </dgm:pt>
    <dgm:pt modelId="{29E8D33C-7595-4A0A-A0EA-4317DB32A438}" type="pres">
      <dgm:prSet presAssocID="{977566F6-F0A2-4DEB-AC17-E0CD499D0E56}" presName="imgShp" presStyleLbl="fgImgPlace1" presStyleIdx="5" presStyleCnt="6" custLinFactX="-94310" custLinFactNeighborX="-10000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0FDE49B-0F5F-4F9D-92EE-A6F98D8D3CC1}" type="pres">
      <dgm:prSet presAssocID="{977566F6-F0A2-4DEB-AC17-E0CD499D0E56}" presName="txShp" presStyleLbl="node1" presStyleIdx="5" presStyleCnt="6" custScaleX="137809" custScaleY="185330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DA216-3EF3-49A8-AB58-B62BCA0DB3D3}" srcId="{19529B4A-629C-4062-B06D-BD4587A4268E}" destId="{977566F6-F0A2-4DEB-AC17-E0CD499D0E56}" srcOrd="5" destOrd="0" parTransId="{F4F84D20-BBF0-4397-BB12-0816AD608A29}" sibTransId="{20F43DBE-5D31-42E9-A46C-B2ABC08E13F1}"/>
    <dgm:cxn modelId="{DBDE71EC-DC68-48DB-9401-1B32FAAC262D}" type="presOf" srcId="{22861E68-81D1-4DB0-8B1B-7C60B8342DFE}" destId="{A1491245-8E2F-4AAF-9C7D-E75B5AEAC989}" srcOrd="0" destOrd="0" presId="urn:microsoft.com/office/officeart/2005/8/layout/vList3"/>
    <dgm:cxn modelId="{59B35A0C-61D5-4E06-8EFC-610472C7B1C7}" srcId="{19529B4A-629C-4062-B06D-BD4587A4268E}" destId="{F4E474A7-A401-442D-9D08-DB0CC2D2080C}" srcOrd="1" destOrd="0" parTransId="{DFB179E3-352A-4A32-872A-00A770C614D4}" sibTransId="{336594AB-A640-4990-A5EC-2D6645500A7C}"/>
    <dgm:cxn modelId="{95DC9CF7-32E2-47BE-8BEA-59F2404B0E27}" srcId="{19529B4A-629C-4062-B06D-BD4587A4268E}" destId="{B38C90EA-0630-4484-BD06-2F5B63DFE6DE}" srcOrd="2" destOrd="0" parTransId="{003FE411-CABA-40B6-BDE2-0FB15DD6C4F4}" sibTransId="{8C7C1B9B-296A-414E-ACF4-433C360A0D54}"/>
    <dgm:cxn modelId="{5238F29A-AA31-45E1-95FA-E80BE926FD9E}" type="presOf" srcId="{68FA634C-0B0D-40A5-821C-FA451415BDDC}" destId="{C03287E0-3F92-4648-B056-681360CF335E}" srcOrd="0" destOrd="0" presId="urn:microsoft.com/office/officeart/2005/8/layout/vList3"/>
    <dgm:cxn modelId="{94640E8B-A498-4BC9-B1D4-A0A47D8DD18F}" type="presOf" srcId="{19529B4A-629C-4062-B06D-BD4587A4268E}" destId="{17BC03F5-571E-4E5E-B11F-D12E3C24E36B}" srcOrd="0" destOrd="0" presId="urn:microsoft.com/office/officeart/2005/8/layout/vList3"/>
    <dgm:cxn modelId="{F0539912-B2DB-4A15-A63B-2C556943881F}" type="presOf" srcId="{F4E474A7-A401-442D-9D08-DB0CC2D2080C}" destId="{9C30B1B1-4FD5-4ABB-B544-CB93026D0D8D}" srcOrd="0" destOrd="0" presId="urn:microsoft.com/office/officeart/2005/8/layout/vList3"/>
    <dgm:cxn modelId="{6FEA1912-799A-4B61-8105-ABE31545FDA0}" type="presOf" srcId="{B38C90EA-0630-4484-BD06-2F5B63DFE6DE}" destId="{E22D3020-B857-41B1-BA76-EF7E4F16B375}" srcOrd="0" destOrd="0" presId="urn:microsoft.com/office/officeart/2005/8/layout/vList3"/>
    <dgm:cxn modelId="{622CE868-5C2A-4D58-B229-28F236C49A07}" srcId="{19529B4A-629C-4062-B06D-BD4587A4268E}" destId="{5809302C-1810-48E6-8E25-E70830E49A57}" srcOrd="3" destOrd="0" parTransId="{9094A47D-DDF7-4087-A7D1-C573880B6F91}" sibTransId="{94D4E5AE-662A-48D6-BE5D-7C43C4BE47FA}"/>
    <dgm:cxn modelId="{D3148961-B950-4B3D-A8D5-D2D85216C448}" type="presOf" srcId="{977566F6-F0A2-4DEB-AC17-E0CD499D0E56}" destId="{70FDE49B-0F5F-4F9D-92EE-A6F98D8D3CC1}" srcOrd="0" destOrd="0" presId="urn:microsoft.com/office/officeart/2005/8/layout/vList3"/>
    <dgm:cxn modelId="{69BF57BC-E05A-47EA-8E2F-3956D685BA45}" type="presOf" srcId="{5809302C-1810-48E6-8E25-E70830E49A57}" destId="{44C034E0-1CA3-4970-8C22-738A0041AB78}" srcOrd="0" destOrd="0" presId="urn:microsoft.com/office/officeart/2005/8/layout/vList3"/>
    <dgm:cxn modelId="{56EE5D2C-5994-4598-9A0B-95A54FE7D476}" srcId="{19529B4A-629C-4062-B06D-BD4587A4268E}" destId="{22861E68-81D1-4DB0-8B1B-7C60B8342DFE}" srcOrd="4" destOrd="0" parTransId="{36727F8B-CA25-4066-BFBA-94D5EB1C7814}" sibTransId="{45AD377C-8E83-4119-A0BB-68DE430237E6}"/>
    <dgm:cxn modelId="{81211A83-3BDF-4DD7-8F31-20B03A5D0F28}" srcId="{19529B4A-629C-4062-B06D-BD4587A4268E}" destId="{68FA634C-0B0D-40A5-821C-FA451415BDDC}" srcOrd="0" destOrd="0" parTransId="{C46F1A60-9DC3-4955-9098-DFF2BAA063E1}" sibTransId="{5812A7A8-2888-454D-9924-4F2351FD28EA}"/>
    <dgm:cxn modelId="{879933F0-5A93-46F7-8D9B-342DF53EC34F}" type="presParOf" srcId="{17BC03F5-571E-4E5E-B11F-D12E3C24E36B}" destId="{4A030DD6-13B8-471B-B20F-47ECD67923C0}" srcOrd="0" destOrd="0" presId="urn:microsoft.com/office/officeart/2005/8/layout/vList3"/>
    <dgm:cxn modelId="{DEED80D3-CECA-4B99-8A01-F23F7F7D40EC}" type="presParOf" srcId="{4A030DD6-13B8-471B-B20F-47ECD67923C0}" destId="{7B5309CD-417C-4AF1-9864-EBAC1953C0A1}" srcOrd="0" destOrd="0" presId="urn:microsoft.com/office/officeart/2005/8/layout/vList3"/>
    <dgm:cxn modelId="{0A6C8FC9-C957-4F72-B55A-6A0D9D6CE2BA}" type="presParOf" srcId="{4A030DD6-13B8-471B-B20F-47ECD67923C0}" destId="{C03287E0-3F92-4648-B056-681360CF335E}" srcOrd="1" destOrd="0" presId="urn:microsoft.com/office/officeart/2005/8/layout/vList3"/>
    <dgm:cxn modelId="{81F92282-04C9-4933-9DA8-88C61B497DD2}" type="presParOf" srcId="{17BC03F5-571E-4E5E-B11F-D12E3C24E36B}" destId="{934197C1-A02C-4C57-954C-6178C803F319}" srcOrd="1" destOrd="0" presId="urn:microsoft.com/office/officeart/2005/8/layout/vList3"/>
    <dgm:cxn modelId="{EA04853D-07AE-43AD-ACA6-1EA298EF1FF3}" type="presParOf" srcId="{17BC03F5-571E-4E5E-B11F-D12E3C24E36B}" destId="{7A34BE15-9616-4CB5-8FDD-B8CA3C7034A4}" srcOrd="2" destOrd="0" presId="urn:microsoft.com/office/officeart/2005/8/layout/vList3"/>
    <dgm:cxn modelId="{3D3E2FFB-B92C-42D0-8947-CD9CDC5088FC}" type="presParOf" srcId="{7A34BE15-9616-4CB5-8FDD-B8CA3C7034A4}" destId="{412C1505-EE22-468B-B5C5-ED11A79D17BF}" srcOrd="0" destOrd="0" presId="urn:microsoft.com/office/officeart/2005/8/layout/vList3"/>
    <dgm:cxn modelId="{DBA7BB32-516E-4422-94E8-83FE16DE943C}" type="presParOf" srcId="{7A34BE15-9616-4CB5-8FDD-B8CA3C7034A4}" destId="{9C30B1B1-4FD5-4ABB-B544-CB93026D0D8D}" srcOrd="1" destOrd="0" presId="urn:microsoft.com/office/officeart/2005/8/layout/vList3"/>
    <dgm:cxn modelId="{F47D3777-B192-4168-BAA5-DE93F5E202D7}" type="presParOf" srcId="{17BC03F5-571E-4E5E-B11F-D12E3C24E36B}" destId="{C0E87FE9-4FA1-420F-98A3-30BDD7E8DD31}" srcOrd="3" destOrd="0" presId="urn:microsoft.com/office/officeart/2005/8/layout/vList3"/>
    <dgm:cxn modelId="{0955B60F-C33B-4821-B182-B2148F3EFF42}" type="presParOf" srcId="{17BC03F5-571E-4E5E-B11F-D12E3C24E36B}" destId="{35DE3EFD-4BAD-4C05-AE92-0396D67AA05A}" srcOrd="4" destOrd="0" presId="urn:microsoft.com/office/officeart/2005/8/layout/vList3"/>
    <dgm:cxn modelId="{777CDF5D-0EE9-417F-905A-A5D91F7F32C3}" type="presParOf" srcId="{35DE3EFD-4BAD-4C05-AE92-0396D67AA05A}" destId="{41C956FD-695E-4FB9-B2DA-CC8FEC76CA26}" srcOrd="0" destOrd="0" presId="urn:microsoft.com/office/officeart/2005/8/layout/vList3"/>
    <dgm:cxn modelId="{C769FCEE-375A-4F60-86B9-8801EDA5E7E0}" type="presParOf" srcId="{35DE3EFD-4BAD-4C05-AE92-0396D67AA05A}" destId="{E22D3020-B857-41B1-BA76-EF7E4F16B375}" srcOrd="1" destOrd="0" presId="urn:microsoft.com/office/officeart/2005/8/layout/vList3"/>
    <dgm:cxn modelId="{C7C97B73-9B80-4F3D-9EEB-2FCC373D6841}" type="presParOf" srcId="{17BC03F5-571E-4E5E-B11F-D12E3C24E36B}" destId="{B116485D-B48F-4D2F-B243-B07EFA317112}" srcOrd="5" destOrd="0" presId="urn:microsoft.com/office/officeart/2005/8/layout/vList3"/>
    <dgm:cxn modelId="{1E6FF75C-7F89-4B1A-87B0-A219BA6473B6}" type="presParOf" srcId="{17BC03F5-571E-4E5E-B11F-D12E3C24E36B}" destId="{37DA9611-EB3C-4810-B8DD-26D7BC9A6D45}" srcOrd="6" destOrd="0" presId="urn:microsoft.com/office/officeart/2005/8/layout/vList3"/>
    <dgm:cxn modelId="{C3FF1233-9D40-4BB7-AEA9-B31F2316D206}" type="presParOf" srcId="{37DA9611-EB3C-4810-B8DD-26D7BC9A6D45}" destId="{10D973E9-1094-4DEE-8222-1AA631D8DEA3}" srcOrd="0" destOrd="0" presId="urn:microsoft.com/office/officeart/2005/8/layout/vList3"/>
    <dgm:cxn modelId="{E02A34AD-4296-44D0-8C24-5EA8FD530D83}" type="presParOf" srcId="{37DA9611-EB3C-4810-B8DD-26D7BC9A6D45}" destId="{44C034E0-1CA3-4970-8C22-738A0041AB78}" srcOrd="1" destOrd="0" presId="urn:microsoft.com/office/officeart/2005/8/layout/vList3"/>
    <dgm:cxn modelId="{16C52E25-1DE7-4651-81FC-BA715085D69B}" type="presParOf" srcId="{17BC03F5-571E-4E5E-B11F-D12E3C24E36B}" destId="{6255B10A-87C3-4D9A-BE80-BD2412242B53}" srcOrd="7" destOrd="0" presId="urn:microsoft.com/office/officeart/2005/8/layout/vList3"/>
    <dgm:cxn modelId="{C545C310-DEFA-4151-8FC5-93B54189FB2B}" type="presParOf" srcId="{17BC03F5-571E-4E5E-B11F-D12E3C24E36B}" destId="{911852C8-F0F4-42C0-9F9A-AE9A6624C464}" srcOrd="8" destOrd="0" presId="urn:microsoft.com/office/officeart/2005/8/layout/vList3"/>
    <dgm:cxn modelId="{C9046911-3ED3-45F1-8102-128396A46899}" type="presParOf" srcId="{911852C8-F0F4-42C0-9F9A-AE9A6624C464}" destId="{215EFA0D-22D2-4916-9E6B-531BCB19A6FC}" srcOrd="0" destOrd="0" presId="urn:microsoft.com/office/officeart/2005/8/layout/vList3"/>
    <dgm:cxn modelId="{2D0938E7-933A-40C6-A8DF-D0BE57BDFBC3}" type="presParOf" srcId="{911852C8-F0F4-42C0-9F9A-AE9A6624C464}" destId="{A1491245-8E2F-4AAF-9C7D-E75B5AEAC989}" srcOrd="1" destOrd="0" presId="urn:microsoft.com/office/officeart/2005/8/layout/vList3"/>
    <dgm:cxn modelId="{EB86F001-0296-494B-915D-58390D1A3A0C}" type="presParOf" srcId="{17BC03F5-571E-4E5E-B11F-D12E3C24E36B}" destId="{CCDBAAE8-1A1A-4AFA-A143-D242E14D5CB8}" srcOrd="9" destOrd="0" presId="urn:microsoft.com/office/officeart/2005/8/layout/vList3"/>
    <dgm:cxn modelId="{ED77EE93-2C55-41CD-B145-9497134FB831}" type="presParOf" srcId="{17BC03F5-571E-4E5E-B11F-D12E3C24E36B}" destId="{DA8A4FF1-45B4-4E56-91E2-95D0FDA7A599}" srcOrd="10" destOrd="0" presId="urn:microsoft.com/office/officeart/2005/8/layout/vList3"/>
    <dgm:cxn modelId="{942E9BC4-436B-43BB-BFF5-AB28E472DACB}" type="presParOf" srcId="{DA8A4FF1-45B4-4E56-91E2-95D0FDA7A599}" destId="{29E8D33C-7595-4A0A-A0EA-4317DB32A438}" srcOrd="0" destOrd="0" presId="urn:microsoft.com/office/officeart/2005/8/layout/vList3"/>
    <dgm:cxn modelId="{86F57FBC-C1E2-4EEF-91B2-4CC7661937E7}" type="presParOf" srcId="{DA8A4FF1-45B4-4E56-91E2-95D0FDA7A599}" destId="{70FDE49B-0F5F-4F9D-92EE-A6F98D8D3C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DE132-00C2-43DB-8894-E5796B2D63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D7006-D286-4AAA-A6C9-430230F910E0}">
      <dgm:prSet phldrT="[Текст]"/>
      <dgm:spPr/>
      <dgm:t>
        <a:bodyPr/>
        <a:lstStyle/>
        <a:p>
          <a:r>
            <a:rPr lang="ru-RU" b="1" dirty="0" smtClean="0"/>
            <a:t>Губернатор края</a:t>
          </a:r>
          <a:endParaRPr lang="ru-RU" b="1" dirty="0"/>
        </a:p>
      </dgm:t>
    </dgm:pt>
    <dgm:pt modelId="{B1B157E9-5168-4434-93C0-4B73193566E9}" type="parTrans" cxnId="{5ECE9700-86BD-405B-AE0D-26F167EC6221}">
      <dgm:prSet/>
      <dgm:spPr/>
      <dgm:t>
        <a:bodyPr/>
        <a:lstStyle/>
        <a:p>
          <a:endParaRPr lang="ru-RU" b="1"/>
        </a:p>
      </dgm:t>
    </dgm:pt>
    <dgm:pt modelId="{9BF6EB74-2672-4A85-9B10-C4010A8C61BD}" type="sibTrans" cxnId="{5ECE9700-86BD-405B-AE0D-26F167EC6221}">
      <dgm:prSet/>
      <dgm:spPr/>
      <dgm:t>
        <a:bodyPr/>
        <a:lstStyle/>
        <a:p>
          <a:endParaRPr lang="ru-RU" b="1"/>
        </a:p>
      </dgm:t>
    </dgm:pt>
    <dgm:pt modelId="{9AAC11EE-341E-4E3F-BC88-EB3C5885A7CF}">
      <dgm:prSet phldrT="[Текст]"/>
      <dgm:spPr/>
      <dgm:t>
        <a:bodyPr/>
        <a:lstStyle/>
        <a:p>
          <a:r>
            <a:rPr lang="ru-RU" b="1" dirty="0" smtClean="0"/>
            <a:t>Органы власти, органы местного самоуправления</a:t>
          </a:r>
          <a:endParaRPr lang="ru-RU" b="1" dirty="0"/>
        </a:p>
      </dgm:t>
    </dgm:pt>
    <dgm:pt modelId="{2D3B692C-E254-41D3-9B61-3842877AEF41}" type="parTrans" cxnId="{A5C76D99-7405-44EC-9ADD-41ED8F585552}">
      <dgm:prSet/>
      <dgm:spPr/>
      <dgm:t>
        <a:bodyPr/>
        <a:lstStyle/>
        <a:p>
          <a:endParaRPr lang="ru-RU" b="1"/>
        </a:p>
      </dgm:t>
    </dgm:pt>
    <dgm:pt modelId="{D822740D-D17D-43EE-B9DB-B4FAE95A6028}" type="sibTrans" cxnId="{A5C76D99-7405-44EC-9ADD-41ED8F585552}">
      <dgm:prSet/>
      <dgm:spPr/>
      <dgm:t>
        <a:bodyPr/>
        <a:lstStyle/>
        <a:p>
          <a:endParaRPr lang="ru-RU" b="1"/>
        </a:p>
      </dgm:t>
    </dgm:pt>
    <dgm:pt modelId="{6E97202E-9A4F-4F4F-BB0B-D362041CD852}">
      <dgm:prSet phldrT="[Текст]"/>
      <dgm:spPr/>
      <dgm:t>
        <a:bodyPr/>
        <a:lstStyle/>
        <a:p>
          <a:r>
            <a:rPr lang="ru-RU" b="1" dirty="0" smtClean="0"/>
            <a:t>Общественные объединения</a:t>
          </a:r>
          <a:endParaRPr lang="ru-RU" b="1" dirty="0"/>
        </a:p>
      </dgm:t>
    </dgm:pt>
    <dgm:pt modelId="{C46F2810-E4A5-4E7B-9009-33B7DDBFD0ED}" type="parTrans" cxnId="{47C13201-2F42-4BAF-905E-349081160C61}">
      <dgm:prSet/>
      <dgm:spPr/>
      <dgm:t>
        <a:bodyPr/>
        <a:lstStyle/>
        <a:p>
          <a:endParaRPr lang="ru-RU" b="1"/>
        </a:p>
      </dgm:t>
    </dgm:pt>
    <dgm:pt modelId="{09F337A3-9C10-4924-987A-F0D3F5597368}" type="sibTrans" cxnId="{47C13201-2F42-4BAF-905E-349081160C61}">
      <dgm:prSet/>
      <dgm:spPr/>
      <dgm:t>
        <a:bodyPr/>
        <a:lstStyle/>
        <a:p>
          <a:endParaRPr lang="ru-RU" b="1"/>
        </a:p>
      </dgm:t>
    </dgm:pt>
    <dgm:pt modelId="{955A80A3-3FC4-49F5-8FB9-0B97F352647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Бизнес-сообщество (60% состава)</a:t>
          </a:r>
          <a:endParaRPr lang="ru-RU" b="1" dirty="0"/>
        </a:p>
      </dgm:t>
    </dgm:pt>
    <dgm:pt modelId="{28517064-A343-45F3-A89D-0E8E01587951}" type="parTrans" cxnId="{03875BA6-17FF-4A28-9A7A-165D32F31676}">
      <dgm:prSet/>
      <dgm:spPr/>
      <dgm:t>
        <a:bodyPr/>
        <a:lstStyle/>
        <a:p>
          <a:endParaRPr lang="ru-RU" b="1"/>
        </a:p>
      </dgm:t>
    </dgm:pt>
    <dgm:pt modelId="{804116A3-D337-4B41-AA9C-B141D400C122}" type="sibTrans" cxnId="{03875BA6-17FF-4A28-9A7A-165D32F31676}">
      <dgm:prSet/>
      <dgm:spPr/>
      <dgm:t>
        <a:bodyPr/>
        <a:lstStyle/>
        <a:p>
          <a:endParaRPr lang="ru-RU" b="1"/>
        </a:p>
      </dgm:t>
    </dgm:pt>
    <dgm:pt modelId="{0264F689-5CB8-4AC7-AF63-139AA90A60A2}" type="pres">
      <dgm:prSet presAssocID="{9A8DE132-00C2-43DB-8894-E5796B2D63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45964F-3169-4771-9B85-B1F56B74E22B}" type="pres">
      <dgm:prSet presAssocID="{2FDD7006-D286-4AAA-A6C9-430230F910E0}" presName="hierRoot1" presStyleCnt="0">
        <dgm:presLayoutVars>
          <dgm:hierBranch val="init"/>
        </dgm:presLayoutVars>
      </dgm:prSet>
      <dgm:spPr/>
    </dgm:pt>
    <dgm:pt modelId="{54B05B63-CAA4-4B60-94F9-7DF06FF20A05}" type="pres">
      <dgm:prSet presAssocID="{2FDD7006-D286-4AAA-A6C9-430230F910E0}" presName="rootComposite1" presStyleCnt="0"/>
      <dgm:spPr/>
    </dgm:pt>
    <dgm:pt modelId="{AEEB5F78-1059-40E6-B915-6FC3F77B4143}" type="pres">
      <dgm:prSet presAssocID="{2FDD7006-D286-4AAA-A6C9-430230F910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F64D4-D254-4581-8690-C4BE0CB44FBA}" type="pres">
      <dgm:prSet presAssocID="{2FDD7006-D286-4AAA-A6C9-430230F910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EEDF6B-0592-4B46-84F7-8A0A6B8A7193}" type="pres">
      <dgm:prSet presAssocID="{2FDD7006-D286-4AAA-A6C9-430230F910E0}" presName="hierChild2" presStyleCnt="0"/>
      <dgm:spPr/>
    </dgm:pt>
    <dgm:pt modelId="{5CD981A8-5337-48CF-B139-ECE5E4C9E17B}" type="pres">
      <dgm:prSet presAssocID="{2D3B692C-E254-41D3-9B61-3842877AEF4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8CDE7A0-58CA-4BF3-A49E-269FE5CA8795}" type="pres">
      <dgm:prSet presAssocID="{9AAC11EE-341E-4E3F-BC88-EB3C5885A7CF}" presName="hierRoot2" presStyleCnt="0">
        <dgm:presLayoutVars>
          <dgm:hierBranch val="init"/>
        </dgm:presLayoutVars>
      </dgm:prSet>
      <dgm:spPr/>
    </dgm:pt>
    <dgm:pt modelId="{9EC3EAE7-3299-4947-8E80-C5D158CB6688}" type="pres">
      <dgm:prSet presAssocID="{9AAC11EE-341E-4E3F-BC88-EB3C5885A7CF}" presName="rootComposite" presStyleCnt="0"/>
      <dgm:spPr/>
    </dgm:pt>
    <dgm:pt modelId="{E04758F3-C26C-4B02-A3EC-EB7E90BA9677}" type="pres">
      <dgm:prSet presAssocID="{9AAC11EE-341E-4E3F-BC88-EB3C5885A7C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D3D944-7794-484E-8F89-94EEBCA9B75B}" type="pres">
      <dgm:prSet presAssocID="{9AAC11EE-341E-4E3F-BC88-EB3C5885A7CF}" presName="rootConnector" presStyleLbl="node2" presStyleIdx="0" presStyleCnt="3"/>
      <dgm:spPr/>
      <dgm:t>
        <a:bodyPr/>
        <a:lstStyle/>
        <a:p>
          <a:endParaRPr lang="ru-RU"/>
        </a:p>
      </dgm:t>
    </dgm:pt>
    <dgm:pt modelId="{C63BADDF-9241-475B-92F5-24F1ABC127B4}" type="pres">
      <dgm:prSet presAssocID="{9AAC11EE-341E-4E3F-BC88-EB3C5885A7CF}" presName="hierChild4" presStyleCnt="0"/>
      <dgm:spPr/>
    </dgm:pt>
    <dgm:pt modelId="{2F917C5B-CD2F-42BE-8E7B-8B202CA43DE5}" type="pres">
      <dgm:prSet presAssocID="{9AAC11EE-341E-4E3F-BC88-EB3C5885A7CF}" presName="hierChild5" presStyleCnt="0"/>
      <dgm:spPr/>
    </dgm:pt>
    <dgm:pt modelId="{E5393237-493A-4117-866E-A38340E7274C}" type="pres">
      <dgm:prSet presAssocID="{C46F2810-E4A5-4E7B-9009-33B7DDBFD0E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67B7F79-E150-4630-8ECD-CFAA6BF1B66D}" type="pres">
      <dgm:prSet presAssocID="{6E97202E-9A4F-4F4F-BB0B-D362041CD852}" presName="hierRoot2" presStyleCnt="0">
        <dgm:presLayoutVars>
          <dgm:hierBranch val="init"/>
        </dgm:presLayoutVars>
      </dgm:prSet>
      <dgm:spPr/>
    </dgm:pt>
    <dgm:pt modelId="{AA79CDE4-0C63-46FC-B593-015044C2D41F}" type="pres">
      <dgm:prSet presAssocID="{6E97202E-9A4F-4F4F-BB0B-D362041CD852}" presName="rootComposite" presStyleCnt="0"/>
      <dgm:spPr/>
    </dgm:pt>
    <dgm:pt modelId="{A78D1A60-6CDA-4F09-BC55-EF72AA1995BD}" type="pres">
      <dgm:prSet presAssocID="{6E97202E-9A4F-4F4F-BB0B-D362041CD85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27D70-FE26-421F-B271-3C7DA2D31D07}" type="pres">
      <dgm:prSet presAssocID="{6E97202E-9A4F-4F4F-BB0B-D362041CD852}" presName="rootConnector" presStyleLbl="node2" presStyleIdx="1" presStyleCnt="3"/>
      <dgm:spPr/>
      <dgm:t>
        <a:bodyPr/>
        <a:lstStyle/>
        <a:p>
          <a:endParaRPr lang="ru-RU"/>
        </a:p>
      </dgm:t>
    </dgm:pt>
    <dgm:pt modelId="{C6A5137B-AD10-4D66-810A-D6D3D429159A}" type="pres">
      <dgm:prSet presAssocID="{6E97202E-9A4F-4F4F-BB0B-D362041CD852}" presName="hierChild4" presStyleCnt="0"/>
      <dgm:spPr/>
    </dgm:pt>
    <dgm:pt modelId="{25E5F964-3FE9-4F1D-9ACD-A0541BEDF7A5}" type="pres">
      <dgm:prSet presAssocID="{6E97202E-9A4F-4F4F-BB0B-D362041CD852}" presName="hierChild5" presStyleCnt="0"/>
      <dgm:spPr/>
    </dgm:pt>
    <dgm:pt modelId="{433B80AA-0562-46BC-93AD-66ADCC038E7D}" type="pres">
      <dgm:prSet presAssocID="{28517064-A343-45F3-A89D-0E8E0158795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815BE8F-3143-47D0-822B-AC88B1F2D43D}" type="pres">
      <dgm:prSet presAssocID="{955A80A3-3FC4-49F5-8FB9-0B97F3526474}" presName="hierRoot2" presStyleCnt="0">
        <dgm:presLayoutVars>
          <dgm:hierBranch val="init"/>
        </dgm:presLayoutVars>
      </dgm:prSet>
      <dgm:spPr/>
    </dgm:pt>
    <dgm:pt modelId="{79E096C2-F06E-4DE1-8999-77A917755058}" type="pres">
      <dgm:prSet presAssocID="{955A80A3-3FC4-49F5-8FB9-0B97F3526474}" presName="rootComposite" presStyleCnt="0"/>
      <dgm:spPr/>
    </dgm:pt>
    <dgm:pt modelId="{B237CE16-FBAE-49DD-945A-0C4AFE68F1D6}" type="pres">
      <dgm:prSet presAssocID="{955A80A3-3FC4-49F5-8FB9-0B97F352647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21EAC-F2A2-4CAA-BF48-9C99C080BF37}" type="pres">
      <dgm:prSet presAssocID="{955A80A3-3FC4-49F5-8FB9-0B97F3526474}" presName="rootConnector" presStyleLbl="node2" presStyleIdx="2" presStyleCnt="3"/>
      <dgm:spPr/>
      <dgm:t>
        <a:bodyPr/>
        <a:lstStyle/>
        <a:p>
          <a:endParaRPr lang="ru-RU"/>
        </a:p>
      </dgm:t>
    </dgm:pt>
    <dgm:pt modelId="{C74079B6-67A0-4700-84B4-48D7A44D1DA7}" type="pres">
      <dgm:prSet presAssocID="{955A80A3-3FC4-49F5-8FB9-0B97F3526474}" presName="hierChild4" presStyleCnt="0"/>
      <dgm:spPr/>
    </dgm:pt>
    <dgm:pt modelId="{6F350652-CB27-4469-845F-E711318D2937}" type="pres">
      <dgm:prSet presAssocID="{955A80A3-3FC4-49F5-8FB9-0B97F3526474}" presName="hierChild5" presStyleCnt="0"/>
      <dgm:spPr/>
    </dgm:pt>
    <dgm:pt modelId="{5A2E019B-450E-49BE-B579-05434ECD116B}" type="pres">
      <dgm:prSet presAssocID="{2FDD7006-D286-4AAA-A6C9-430230F910E0}" presName="hierChild3" presStyleCnt="0"/>
      <dgm:spPr/>
    </dgm:pt>
  </dgm:ptLst>
  <dgm:cxnLst>
    <dgm:cxn modelId="{3D1D2144-1885-4DE5-B8A9-C9C6EB867D4F}" type="presOf" srcId="{955A80A3-3FC4-49F5-8FB9-0B97F3526474}" destId="{B237CE16-FBAE-49DD-945A-0C4AFE68F1D6}" srcOrd="0" destOrd="0" presId="urn:microsoft.com/office/officeart/2005/8/layout/orgChart1"/>
    <dgm:cxn modelId="{4D0FC862-E4DA-428A-AB5F-1341FD6EE589}" type="presOf" srcId="{6E97202E-9A4F-4F4F-BB0B-D362041CD852}" destId="{A78D1A60-6CDA-4F09-BC55-EF72AA1995BD}" srcOrd="0" destOrd="0" presId="urn:microsoft.com/office/officeart/2005/8/layout/orgChart1"/>
    <dgm:cxn modelId="{3A443EEE-9C9E-4AD9-AE69-018296C97BDF}" type="presOf" srcId="{2D3B692C-E254-41D3-9B61-3842877AEF41}" destId="{5CD981A8-5337-48CF-B139-ECE5E4C9E17B}" srcOrd="0" destOrd="0" presId="urn:microsoft.com/office/officeart/2005/8/layout/orgChart1"/>
    <dgm:cxn modelId="{C4448382-8924-44F6-846F-BFE40080AEC2}" type="presOf" srcId="{9AAC11EE-341E-4E3F-BC88-EB3C5885A7CF}" destId="{4ED3D944-7794-484E-8F89-94EEBCA9B75B}" srcOrd="1" destOrd="0" presId="urn:microsoft.com/office/officeart/2005/8/layout/orgChart1"/>
    <dgm:cxn modelId="{F6E9DE46-BB04-4578-BDC4-EAE7DA714B3E}" type="presOf" srcId="{C46F2810-E4A5-4E7B-9009-33B7DDBFD0ED}" destId="{E5393237-493A-4117-866E-A38340E7274C}" srcOrd="0" destOrd="0" presId="urn:microsoft.com/office/officeart/2005/8/layout/orgChart1"/>
    <dgm:cxn modelId="{A5C76D99-7405-44EC-9ADD-41ED8F585552}" srcId="{2FDD7006-D286-4AAA-A6C9-430230F910E0}" destId="{9AAC11EE-341E-4E3F-BC88-EB3C5885A7CF}" srcOrd="0" destOrd="0" parTransId="{2D3B692C-E254-41D3-9B61-3842877AEF41}" sibTransId="{D822740D-D17D-43EE-B9DB-B4FAE95A6028}"/>
    <dgm:cxn modelId="{47C13201-2F42-4BAF-905E-349081160C61}" srcId="{2FDD7006-D286-4AAA-A6C9-430230F910E0}" destId="{6E97202E-9A4F-4F4F-BB0B-D362041CD852}" srcOrd="1" destOrd="0" parTransId="{C46F2810-E4A5-4E7B-9009-33B7DDBFD0ED}" sibTransId="{09F337A3-9C10-4924-987A-F0D3F5597368}"/>
    <dgm:cxn modelId="{03875BA6-17FF-4A28-9A7A-165D32F31676}" srcId="{2FDD7006-D286-4AAA-A6C9-430230F910E0}" destId="{955A80A3-3FC4-49F5-8FB9-0B97F3526474}" srcOrd="2" destOrd="0" parTransId="{28517064-A343-45F3-A89D-0E8E01587951}" sibTransId="{804116A3-D337-4B41-AA9C-B141D400C122}"/>
    <dgm:cxn modelId="{B34B8D87-A5CA-43F8-9004-F290AA78DA7A}" type="presOf" srcId="{28517064-A343-45F3-A89D-0E8E01587951}" destId="{433B80AA-0562-46BC-93AD-66ADCC038E7D}" srcOrd="0" destOrd="0" presId="urn:microsoft.com/office/officeart/2005/8/layout/orgChart1"/>
    <dgm:cxn modelId="{B6558307-4205-4B26-A0E5-A982B62E77A8}" type="presOf" srcId="{6E97202E-9A4F-4F4F-BB0B-D362041CD852}" destId="{44627D70-FE26-421F-B271-3C7DA2D31D07}" srcOrd="1" destOrd="0" presId="urn:microsoft.com/office/officeart/2005/8/layout/orgChart1"/>
    <dgm:cxn modelId="{6C9F95B7-8FB1-4646-8A0D-04B907293033}" type="presOf" srcId="{9A8DE132-00C2-43DB-8894-E5796B2D6394}" destId="{0264F689-5CB8-4AC7-AF63-139AA90A60A2}" srcOrd="0" destOrd="0" presId="urn:microsoft.com/office/officeart/2005/8/layout/orgChart1"/>
    <dgm:cxn modelId="{96BB3F56-C65A-42F2-AE4F-28A3A45A61DB}" type="presOf" srcId="{2FDD7006-D286-4AAA-A6C9-430230F910E0}" destId="{E78F64D4-D254-4581-8690-C4BE0CB44FBA}" srcOrd="1" destOrd="0" presId="urn:microsoft.com/office/officeart/2005/8/layout/orgChart1"/>
    <dgm:cxn modelId="{9351ED86-CEAB-42EF-B841-8E731596617E}" type="presOf" srcId="{9AAC11EE-341E-4E3F-BC88-EB3C5885A7CF}" destId="{E04758F3-C26C-4B02-A3EC-EB7E90BA9677}" srcOrd="0" destOrd="0" presId="urn:microsoft.com/office/officeart/2005/8/layout/orgChart1"/>
    <dgm:cxn modelId="{5ECE9700-86BD-405B-AE0D-26F167EC6221}" srcId="{9A8DE132-00C2-43DB-8894-E5796B2D6394}" destId="{2FDD7006-D286-4AAA-A6C9-430230F910E0}" srcOrd="0" destOrd="0" parTransId="{B1B157E9-5168-4434-93C0-4B73193566E9}" sibTransId="{9BF6EB74-2672-4A85-9B10-C4010A8C61BD}"/>
    <dgm:cxn modelId="{D05E7201-5F11-4E6C-B8C4-EBFDC2768D18}" type="presOf" srcId="{2FDD7006-D286-4AAA-A6C9-430230F910E0}" destId="{AEEB5F78-1059-40E6-B915-6FC3F77B4143}" srcOrd="0" destOrd="0" presId="urn:microsoft.com/office/officeart/2005/8/layout/orgChart1"/>
    <dgm:cxn modelId="{2123714F-42E1-402A-92BC-CDF053DA1E50}" type="presOf" srcId="{955A80A3-3FC4-49F5-8FB9-0B97F3526474}" destId="{0CE21EAC-F2A2-4CAA-BF48-9C99C080BF37}" srcOrd="1" destOrd="0" presId="urn:microsoft.com/office/officeart/2005/8/layout/orgChart1"/>
    <dgm:cxn modelId="{C20509F9-A822-477B-A764-F6AC9C0AE7FB}" type="presParOf" srcId="{0264F689-5CB8-4AC7-AF63-139AA90A60A2}" destId="{8045964F-3169-4771-9B85-B1F56B74E22B}" srcOrd="0" destOrd="0" presId="urn:microsoft.com/office/officeart/2005/8/layout/orgChart1"/>
    <dgm:cxn modelId="{5BECD6AF-6A2B-4994-BC5E-DAA17BBE2DDF}" type="presParOf" srcId="{8045964F-3169-4771-9B85-B1F56B74E22B}" destId="{54B05B63-CAA4-4B60-94F9-7DF06FF20A05}" srcOrd="0" destOrd="0" presId="urn:microsoft.com/office/officeart/2005/8/layout/orgChart1"/>
    <dgm:cxn modelId="{87E8B310-0105-4D4B-B8A2-AC33CD37CD5B}" type="presParOf" srcId="{54B05B63-CAA4-4B60-94F9-7DF06FF20A05}" destId="{AEEB5F78-1059-40E6-B915-6FC3F77B4143}" srcOrd="0" destOrd="0" presId="urn:microsoft.com/office/officeart/2005/8/layout/orgChart1"/>
    <dgm:cxn modelId="{23396FFB-A7EF-4E58-ACF5-8F9D63EF9337}" type="presParOf" srcId="{54B05B63-CAA4-4B60-94F9-7DF06FF20A05}" destId="{E78F64D4-D254-4581-8690-C4BE0CB44FBA}" srcOrd="1" destOrd="0" presId="urn:microsoft.com/office/officeart/2005/8/layout/orgChart1"/>
    <dgm:cxn modelId="{C4B13EDB-1F27-4AD2-99F7-CEAC52890C6B}" type="presParOf" srcId="{8045964F-3169-4771-9B85-B1F56B74E22B}" destId="{06EEDF6B-0592-4B46-84F7-8A0A6B8A7193}" srcOrd="1" destOrd="0" presId="urn:microsoft.com/office/officeart/2005/8/layout/orgChart1"/>
    <dgm:cxn modelId="{1E134724-F1F1-4A0D-8390-6B2BA7535C92}" type="presParOf" srcId="{06EEDF6B-0592-4B46-84F7-8A0A6B8A7193}" destId="{5CD981A8-5337-48CF-B139-ECE5E4C9E17B}" srcOrd="0" destOrd="0" presId="urn:microsoft.com/office/officeart/2005/8/layout/orgChart1"/>
    <dgm:cxn modelId="{CF478F6C-D936-4F55-97DC-480A0D20E400}" type="presParOf" srcId="{06EEDF6B-0592-4B46-84F7-8A0A6B8A7193}" destId="{E8CDE7A0-58CA-4BF3-A49E-269FE5CA8795}" srcOrd="1" destOrd="0" presId="urn:microsoft.com/office/officeart/2005/8/layout/orgChart1"/>
    <dgm:cxn modelId="{2286BF5C-E3C9-4BD9-824B-0B8E7747B84F}" type="presParOf" srcId="{E8CDE7A0-58CA-4BF3-A49E-269FE5CA8795}" destId="{9EC3EAE7-3299-4947-8E80-C5D158CB6688}" srcOrd="0" destOrd="0" presId="urn:microsoft.com/office/officeart/2005/8/layout/orgChart1"/>
    <dgm:cxn modelId="{7B73D000-3F04-47BE-B4DB-8BE6B2C55325}" type="presParOf" srcId="{9EC3EAE7-3299-4947-8E80-C5D158CB6688}" destId="{E04758F3-C26C-4B02-A3EC-EB7E90BA9677}" srcOrd="0" destOrd="0" presId="urn:microsoft.com/office/officeart/2005/8/layout/orgChart1"/>
    <dgm:cxn modelId="{5DC6D907-03EB-460E-BC26-09C5D770C12B}" type="presParOf" srcId="{9EC3EAE7-3299-4947-8E80-C5D158CB6688}" destId="{4ED3D944-7794-484E-8F89-94EEBCA9B75B}" srcOrd="1" destOrd="0" presId="urn:microsoft.com/office/officeart/2005/8/layout/orgChart1"/>
    <dgm:cxn modelId="{8AB13358-404B-48F8-986E-43805D1C6E5D}" type="presParOf" srcId="{E8CDE7A0-58CA-4BF3-A49E-269FE5CA8795}" destId="{C63BADDF-9241-475B-92F5-24F1ABC127B4}" srcOrd="1" destOrd="0" presId="urn:microsoft.com/office/officeart/2005/8/layout/orgChart1"/>
    <dgm:cxn modelId="{214C0B4E-9DCA-49E0-BA5C-BD30E34E1091}" type="presParOf" srcId="{E8CDE7A0-58CA-4BF3-A49E-269FE5CA8795}" destId="{2F917C5B-CD2F-42BE-8E7B-8B202CA43DE5}" srcOrd="2" destOrd="0" presId="urn:microsoft.com/office/officeart/2005/8/layout/orgChart1"/>
    <dgm:cxn modelId="{36438184-FD1D-4F13-A4B9-E097D8F895D7}" type="presParOf" srcId="{06EEDF6B-0592-4B46-84F7-8A0A6B8A7193}" destId="{E5393237-493A-4117-866E-A38340E7274C}" srcOrd="2" destOrd="0" presId="urn:microsoft.com/office/officeart/2005/8/layout/orgChart1"/>
    <dgm:cxn modelId="{38C85EEA-5870-47A4-AC01-1B0B9E7D8C94}" type="presParOf" srcId="{06EEDF6B-0592-4B46-84F7-8A0A6B8A7193}" destId="{B67B7F79-E150-4630-8ECD-CFAA6BF1B66D}" srcOrd="3" destOrd="0" presId="urn:microsoft.com/office/officeart/2005/8/layout/orgChart1"/>
    <dgm:cxn modelId="{5B960EA5-6290-4DF6-9ED3-A6184AA3C0CF}" type="presParOf" srcId="{B67B7F79-E150-4630-8ECD-CFAA6BF1B66D}" destId="{AA79CDE4-0C63-46FC-B593-015044C2D41F}" srcOrd="0" destOrd="0" presId="urn:microsoft.com/office/officeart/2005/8/layout/orgChart1"/>
    <dgm:cxn modelId="{F5A5C73E-7B9F-4BDD-A0FE-E5D69B1DA835}" type="presParOf" srcId="{AA79CDE4-0C63-46FC-B593-015044C2D41F}" destId="{A78D1A60-6CDA-4F09-BC55-EF72AA1995BD}" srcOrd="0" destOrd="0" presId="urn:microsoft.com/office/officeart/2005/8/layout/orgChart1"/>
    <dgm:cxn modelId="{F948836B-E7D4-4064-9065-BAE249E489BB}" type="presParOf" srcId="{AA79CDE4-0C63-46FC-B593-015044C2D41F}" destId="{44627D70-FE26-421F-B271-3C7DA2D31D07}" srcOrd="1" destOrd="0" presId="urn:microsoft.com/office/officeart/2005/8/layout/orgChart1"/>
    <dgm:cxn modelId="{62454537-FEFB-4598-AC22-1570948D09B5}" type="presParOf" srcId="{B67B7F79-E150-4630-8ECD-CFAA6BF1B66D}" destId="{C6A5137B-AD10-4D66-810A-D6D3D429159A}" srcOrd="1" destOrd="0" presId="urn:microsoft.com/office/officeart/2005/8/layout/orgChart1"/>
    <dgm:cxn modelId="{AA840573-3BB0-48DE-9F44-9EDC8BFC5A33}" type="presParOf" srcId="{B67B7F79-E150-4630-8ECD-CFAA6BF1B66D}" destId="{25E5F964-3FE9-4F1D-9ACD-A0541BEDF7A5}" srcOrd="2" destOrd="0" presId="urn:microsoft.com/office/officeart/2005/8/layout/orgChart1"/>
    <dgm:cxn modelId="{A0C7DB2F-5EED-4189-98B1-FF5ACCB2341E}" type="presParOf" srcId="{06EEDF6B-0592-4B46-84F7-8A0A6B8A7193}" destId="{433B80AA-0562-46BC-93AD-66ADCC038E7D}" srcOrd="4" destOrd="0" presId="urn:microsoft.com/office/officeart/2005/8/layout/orgChart1"/>
    <dgm:cxn modelId="{F3AB1065-D4F6-45BF-ADE4-76BA77A777F3}" type="presParOf" srcId="{06EEDF6B-0592-4B46-84F7-8A0A6B8A7193}" destId="{B815BE8F-3143-47D0-822B-AC88B1F2D43D}" srcOrd="5" destOrd="0" presId="urn:microsoft.com/office/officeart/2005/8/layout/orgChart1"/>
    <dgm:cxn modelId="{C60FCFB0-CB9D-4CCB-99D8-C3938A5CABAD}" type="presParOf" srcId="{B815BE8F-3143-47D0-822B-AC88B1F2D43D}" destId="{79E096C2-F06E-4DE1-8999-77A917755058}" srcOrd="0" destOrd="0" presId="urn:microsoft.com/office/officeart/2005/8/layout/orgChart1"/>
    <dgm:cxn modelId="{63BD3739-12BE-4915-802A-8AA6EFA9D6A9}" type="presParOf" srcId="{79E096C2-F06E-4DE1-8999-77A917755058}" destId="{B237CE16-FBAE-49DD-945A-0C4AFE68F1D6}" srcOrd="0" destOrd="0" presId="urn:microsoft.com/office/officeart/2005/8/layout/orgChart1"/>
    <dgm:cxn modelId="{EF9765B0-B158-45E4-9ADE-70CE214BB286}" type="presParOf" srcId="{79E096C2-F06E-4DE1-8999-77A917755058}" destId="{0CE21EAC-F2A2-4CAA-BF48-9C99C080BF37}" srcOrd="1" destOrd="0" presId="urn:microsoft.com/office/officeart/2005/8/layout/orgChart1"/>
    <dgm:cxn modelId="{33DAEEB7-B25F-4039-ACEF-041C884A60C1}" type="presParOf" srcId="{B815BE8F-3143-47D0-822B-AC88B1F2D43D}" destId="{C74079B6-67A0-4700-84B4-48D7A44D1DA7}" srcOrd="1" destOrd="0" presId="urn:microsoft.com/office/officeart/2005/8/layout/orgChart1"/>
    <dgm:cxn modelId="{94A959C6-B66D-4DD8-A080-0EF63E3CE6BF}" type="presParOf" srcId="{B815BE8F-3143-47D0-822B-AC88B1F2D43D}" destId="{6F350652-CB27-4469-845F-E711318D2937}" srcOrd="2" destOrd="0" presId="urn:microsoft.com/office/officeart/2005/8/layout/orgChart1"/>
    <dgm:cxn modelId="{5347CB4E-5723-4983-9B70-63A571F92D4D}" type="presParOf" srcId="{8045964F-3169-4771-9B85-B1F56B74E22B}" destId="{5A2E019B-450E-49BE-B579-05434ECD11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34722-C675-4F8B-AD3C-1CA89E8E0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C9947-3C21-49E5-9474-F795794F2457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Инициативы Совета, учтенные органами власти края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279C3-C0B8-4A8D-B4B3-7E83234BC0A4}" type="parTrans" cxnId="{B78EBCE5-8373-4F12-AF3F-5ACE574447BE}">
      <dgm:prSet/>
      <dgm:spPr/>
      <dgm:t>
        <a:bodyPr/>
        <a:lstStyle/>
        <a:p>
          <a:endParaRPr lang="ru-RU"/>
        </a:p>
      </dgm:t>
    </dgm:pt>
    <dgm:pt modelId="{5AB67CE6-D3CF-4ADD-B096-4AA05EF6B996}" type="sibTrans" cxnId="{B78EBCE5-8373-4F12-AF3F-5ACE574447BE}">
      <dgm:prSet/>
      <dgm:spPr/>
      <dgm:t>
        <a:bodyPr/>
        <a:lstStyle/>
        <a:p>
          <a:endParaRPr lang="ru-RU"/>
        </a:p>
      </dgm:t>
    </dgm:pt>
    <dgm:pt modelId="{69FF08C8-7452-4743-8797-0D8E4350A1DE}">
      <dgm:prSet phldrT="[Текст]" custT="1"/>
      <dgm:spPr/>
      <dgm:t>
        <a:bodyPr/>
        <a:lstStyle/>
        <a:p>
          <a:pPr>
            <a:lnSpc>
              <a:spcPts val="1300"/>
            </a:lnSpc>
          </a:pP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Экспертиза  инициатив, выдвигаемых органами власти края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E8E46-8B12-4E8C-8596-AC8D8F206F0C}" type="parTrans" cxnId="{DA568ACD-C513-49C7-91FC-383B8A6BB724}">
      <dgm:prSet/>
      <dgm:spPr/>
      <dgm:t>
        <a:bodyPr/>
        <a:lstStyle/>
        <a:p>
          <a:endParaRPr lang="ru-RU"/>
        </a:p>
      </dgm:t>
    </dgm:pt>
    <dgm:pt modelId="{ED023E5D-29AE-49CC-AED1-F5D937F57DD5}" type="sibTrans" cxnId="{DA568ACD-C513-49C7-91FC-383B8A6BB724}">
      <dgm:prSet/>
      <dgm:spPr/>
      <dgm:t>
        <a:bodyPr/>
        <a:lstStyle/>
        <a:p>
          <a:endParaRPr lang="ru-RU"/>
        </a:p>
      </dgm:t>
    </dgm:pt>
    <dgm:pt modelId="{B0A0CADC-51CE-4F82-A136-3B04A0C23E29}">
      <dgm:prSet phldrT="[Текст]" custT="1"/>
      <dgm:spPr/>
      <dgm:t>
        <a:bodyPr/>
        <a:lstStyle/>
        <a:p>
          <a:r>
            <a:rPr lang="ru-RU" sz="1400" spc="-30" baseline="0" dirty="0" smtClean="0"/>
            <a:t>Участие в разработке закона о развитии малого и среднего предпринимательства в Хабаровском крае</a:t>
          </a:r>
          <a:endParaRPr lang="ru-RU" sz="1400" spc="-30" baseline="0" dirty="0"/>
        </a:p>
      </dgm:t>
    </dgm:pt>
    <dgm:pt modelId="{AEBEC48D-4EF4-494D-8EFC-2FF562E04FA6}" type="parTrans" cxnId="{B79BB3C9-62F2-4EE8-8004-5C5545D64755}">
      <dgm:prSet/>
      <dgm:spPr/>
      <dgm:t>
        <a:bodyPr/>
        <a:lstStyle/>
        <a:p>
          <a:endParaRPr lang="ru-RU"/>
        </a:p>
      </dgm:t>
    </dgm:pt>
    <dgm:pt modelId="{20E09FC2-69F8-4DC3-8909-494BC13A134A}" type="sibTrans" cxnId="{B79BB3C9-62F2-4EE8-8004-5C5545D64755}">
      <dgm:prSet/>
      <dgm:spPr/>
      <dgm:t>
        <a:bodyPr/>
        <a:lstStyle/>
        <a:p>
          <a:endParaRPr lang="ru-RU"/>
        </a:p>
      </dgm:t>
    </dgm:pt>
    <dgm:pt modelId="{C64DC275-9CC0-4159-8553-2718DBA67723}">
      <dgm:prSet phldrT="[Текст]" custT="1"/>
      <dgm:spPr/>
      <dgm:t>
        <a:bodyPr/>
        <a:lstStyle/>
        <a:p>
          <a:r>
            <a:rPr lang="ru-RU" sz="1400" spc="-30" baseline="0" dirty="0" smtClean="0"/>
            <a:t>Принятие закона, определяющего  случаи, не требующие получение разрешения на строительство</a:t>
          </a:r>
          <a:endParaRPr lang="ru-RU" sz="1400" spc="-30" baseline="0" dirty="0"/>
        </a:p>
      </dgm:t>
    </dgm:pt>
    <dgm:pt modelId="{51BD7FD4-591B-480E-8203-6AEA26DEDE47}" type="parTrans" cxnId="{93B84516-AFD7-4E57-930B-E6EEBBE2A75A}">
      <dgm:prSet/>
      <dgm:spPr/>
      <dgm:t>
        <a:bodyPr/>
        <a:lstStyle/>
        <a:p>
          <a:endParaRPr lang="ru-RU"/>
        </a:p>
      </dgm:t>
    </dgm:pt>
    <dgm:pt modelId="{A9AC0721-C263-46DA-B30C-E2287449D053}" type="sibTrans" cxnId="{93B84516-AFD7-4E57-930B-E6EEBBE2A75A}">
      <dgm:prSet/>
      <dgm:spPr/>
      <dgm:t>
        <a:bodyPr/>
        <a:lstStyle/>
        <a:p>
          <a:endParaRPr lang="ru-RU"/>
        </a:p>
      </dgm:t>
    </dgm:pt>
    <dgm:pt modelId="{AD8A2AA9-1310-4A25-814B-81AE4848FF9C}">
      <dgm:prSet phldrT="[Текст]" custT="1"/>
      <dgm:spPr/>
      <dgm:t>
        <a:bodyPr/>
        <a:lstStyle/>
        <a:p>
          <a:r>
            <a:rPr lang="ru-RU" sz="1400" spc="-30" baseline="0" dirty="0" smtClean="0"/>
            <a:t>Внесение изменений в муниципальные НПА в части сокращение сроков выдачи градостроительного плана земельного участка</a:t>
          </a:r>
          <a:endParaRPr lang="ru-RU" sz="1400" spc="-30" baseline="0" dirty="0"/>
        </a:p>
      </dgm:t>
    </dgm:pt>
    <dgm:pt modelId="{BD3BF38E-0844-443D-9A2A-C46DDE99E74D}" type="parTrans" cxnId="{42A72A4E-75BF-4198-AC3B-0A33D82CCE3D}">
      <dgm:prSet/>
      <dgm:spPr/>
      <dgm:t>
        <a:bodyPr/>
        <a:lstStyle/>
        <a:p>
          <a:endParaRPr lang="ru-RU"/>
        </a:p>
      </dgm:t>
    </dgm:pt>
    <dgm:pt modelId="{4DB24C58-096D-4830-A363-2FB610A91567}" type="sibTrans" cxnId="{42A72A4E-75BF-4198-AC3B-0A33D82CCE3D}">
      <dgm:prSet/>
      <dgm:spPr/>
      <dgm:t>
        <a:bodyPr/>
        <a:lstStyle/>
        <a:p>
          <a:endParaRPr lang="ru-RU"/>
        </a:p>
      </dgm:t>
    </dgm:pt>
    <dgm:pt modelId="{82AD37DE-7C93-4DE3-B4B7-3F1B1F355825}">
      <dgm:prSet phldrT="[Текст]" custT="1"/>
      <dgm:spPr/>
      <dgm:t>
        <a:bodyPr/>
        <a:lstStyle/>
        <a:p>
          <a:r>
            <a:rPr lang="ru-RU" sz="1400" spc="-30" baseline="0" dirty="0" smtClean="0"/>
            <a:t>Принятие Плана</a:t>
          </a:r>
          <a:r>
            <a:rPr lang="ru-RU" sz="1400" b="1" spc="-30" baseline="0" dirty="0" smtClean="0"/>
            <a:t> </a:t>
          </a:r>
          <a:r>
            <a:rPr lang="ru-RU" sz="1400" spc="-30" baseline="0" dirty="0" smtClean="0"/>
            <a:t>мероприятий поддержки доступа негосударственных (немуниципальных) организаций к предоставлению услуг в социальной сфере в Хабаровском крае в 2016-2017 годах</a:t>
          </a:r>
          <a:endParaRPr lang="ru-RU" sz="1400" spc="-30" baseline="0" dirty="0"/>
        </a:p>
      </dgm:t>
    </dgm:pt>
    <dgm:pt modelId="{D9903054-D477-4E90-B09C-3CDB3293E78A}" type="parTrans" cxnId="{23FDB14B-7E2B-4372-9232-17EBC092CD14}">
      <dgm:prSet/>
      <dgm:spPr/>
      <dgm:t>
        <a:bodyPr/>
        <a:lstStyle/>
        <a:p>
          <a:endParaRPr lang="ru-RU"/>
        </a:p>
      </dgm:t>
    </dgm:pt>
    <dgm:pt modelId="{E955D1E7-5D0B-40EC-9DCA-51A6A7C3AF9D}" type="sibTrans" cxnId="{23FDB14B-7E2B-4372-9232-17EBC092CD14}">
      <dgm:prSet/>
      <dgm:spPr/>
      <dgm:t>
        <a:bodyPr/>
        <a:lstStyle/>
        <a:p>
          <a:endParaRPr lang="ru-RU"/>
        </a:p>
      </dgm:t>
    </dgm:pt>
    <dgm:pt modelId="{3C7C2781-D55A-4928-AD06-CCC30A2ED3C5}">
      <dgm:prSet custT="1"/>
      <dgm:spPr/>
      <dgm:t>
        <a:bodyPr/>
        <a:lstStyle/>
        <a:p>
          <a:r>
            <a:rPr lang="ru-RU" sz="1400" spc="-30" baseline="0" dirty="0" smtClean="0"/>
            <a:t>Снижение платы за технологическое присоединение к инженерным сетям</a:t>
          </a:r>
          <a:endParaRPr lang="ru-RU" sz="1400" spc="-30" baseline="0" dirty="0"/>
        </a:p>
      </dgm:t>
    </dgm:pt>
    <dgm:pt modelId="{43966E37-B26E-4ACE-B1D4-6601B1038961}" type="parTrans" cxnId="{4B13C9B4-D247-4F77-B33E-95107CB772CA}">
      <dgm:prSet/>
      <dgm:spPr/>
      <dgm:t>
        <a:bodyPr/>
        <a:lstStyle/>
        <a:p>
          <a:endParaRPr lang="ru-RU"/>
        </a:p>
      </dgm:t>
    </dgm:pt>
    <dgm:pt modelId="{26B0AFEB-8925-4778-84DA-E844B1D9C807}" type="sibTrans" cxnId="{4B13C9B4-D247-4F77-B33E-95107CB772CA}">
      <dgm:prSet/>
      <dgm:spPr/>
      <dgm:t>
        <a:bodyPr/>
        <a:lstStyle/>
        <a:p>
          <a:endParaRPr lang="ru-RU"/>
        </a:p>
      </dgm:t>
    </dgm:pt>
    <dgm:pt modelId="{B016BEDC-816B-4300-AE05-AB266FA6755A}">
      <dgm:prSet custT="1"/>
      <dgm:spPr/>
      <dgm:t>
        <a:bodyPr/>
        <a:lstStyle/>
        <a:p>
          <a:r>
            <a:rPr lang="ru-RU" sz="1400" spc="-30" baseline="0" dirty="0" smtClean="0"/>
            <a:t>Расширение доступа МСБ к государственным закупкам (</a:t>
          </a:r>
          <a:r>
            <a:rPr lang="ru-RU" sz="1400" spc="-30" baseline="0" dirty="0" err="1" smtClean="0"/>
            <a:t>микрозайм</a:t>
          </a:r>
          <a:r>
            <a:rPr lang="ru-RU" sz="1400" spc="-30" baseline="0" dirty="0" smtClean="0"/>
            <a:t> «ТЕНДЕРНЫЙ»)</a:t>
          </a:r>
          <a:endParaRPr lang="ru-RU" sz="1400" spc="-30" baseline="0" dirty="0"/>
        </a:p>
      </dgm:t>
    </dgm:pt>
    <dgm:pt modelId="{00312799-088C-4726-AE88-53C3B1487DD4}" type="parTrans" cxnId="{FF9B2A81-E251-427F-A7BA-8DED4E325EA3}">
      <dgm:prSet/>
      <dgm:spPr/>
      <dgm:t>
        <a:bodyPr/>
        <a:lstStyle/>
        <a:p>
          <a:endParaRPr lang="ru-RU"/>
        </a:p>
      </dgm:t>
    </dgm:pt>
    <dgm:pt modelId="{E50D2AD1-C8D1-471B-99E7-2464638FFD14}" type="sibTrans" cxnId="{FF9B2A81-E251-427F-A7BA-8DED4E325EA3}">
      <dgm:prSet/>
      <dgm:spPr/>
      <dgm:t>
        <a:bodyPr/>
        <a:lstStyle/>
        <a:p>
          <a:endParaRPr lang="ru-RU"/>
        </a:p>
      </dgm:t>
    </dgm:pt>
    <dgm:pt modelId="{0915F304-5105-4E25-ACA2-76AC764139B6}">
      <dgm:prSet phldrT="[Текст]" custT="1"/>
      <dgm:spPr/>
      <dgm:t>
        <a:bodyPr/>
        <a:lstStyle/>
        <a:p>
          <a:r>
            <a:rPr lang="ru-RU" sz="1400" i="0" dirty="0" smtClean="0"/>
            <a:t>Принятие закона о налоговых каникулах для бизнеса</a:t>
          </a:r>
          <a:endParaRPr lang="ru-RU" sz="1400" i="0" dirty="0"/>
        </a:p>
      </dgm:t>
    </dgm:pt>
    <dgm:pt modelId="{A108D53C-C981-4283-99DA-15B71F4384A6}" type="parTrans" cxnId="{000B2E5A-8288-4A45-A094-F4689E08004F}">
      <dgm:prSet/>
      <dgm:spPr/>
      <dgm:t>
        <a:bodyPr/>
        <a:lstStyle/>
        <a:p>
          <a:endParaRPr lang="ru-RU"/>
        </a:p>
      </dgm:t>
    </dgm:pt>
    <dgm:pt modelId="{12FF06EF-5914-45D1-B54A-FC203E45E5AF}" type="sibTrans" cxnId="{000B2E5A-8288-4A45-A094-F4689E08004F}">
      <dgm:prSet/>
      <dgm:spPr/>
      <dgm:t>
        <a:bodyPr/>
        <a:lstStyle/>
        <a:p>
          <a:endParaRPr lang="ru-RU"/>
        </a:p>
      </dgm:t>
    </dgm:pt>
    <dgm:pt modelId="{B6916923-3A04-4E4A-BB98-57E2FBA4FD3F}">
      <dgm:prSet phldrT="[Текст]" custT="1"/>
      <dgm:spPr/>
      <dgm:t>
        <a:bodyPr/>
        <a:lstStyle/>
        <a:p>
          <a:r>
            <a:rPr lang="ru-RU" sz="1400" i="0" dirty="0" smtClean="0"/>
            <a:t>Подготовка предложений в Гос. Думу края по внесению изменений в ф</a:t>
          </a:r>
          <a:r>
            <a:rPr lang="ru-RU" sz="1400" dirty="0" smtClean="0"/>
            <a:t>едеральный закон об организации регулярных перевозок пассажиров и багажа автомобильным транспортом и городским наземным электрическим транспортом</a:t>
          </a:r>
          <a:endParaRPr lang="ru-RU" sz="1400" i="0" dirty="0"/>
        </a:p>
      </dgm:t>
    </dgm:pt>
    <dgm:pt modelId="{EF2B1997-8AA3-4640-B11B-3223305D1C81}" type="parTrans" cxnId="{84830BB9-156C-441E-BB81-F530C96570E9}">
      <dgm:prSet/>
      <dgm:spPr/>
      <dgm:t>
        <a:bodyPr/>
        <a:lstStyle/>
        <a:p>
          <a:endParaRPr lang="ru-RU"/>
        </a:p>
      </dgm:t>
    </dgm:pt>
    <dgm:pt modelId="{A1A67238-7D53-4FB3-B1DC-0BE8A56C39A2}" type="sibTrans" cxnId="{84830BB9-156C-441E-BB81-F530C96570E9}">
      <dgm:prSet/>
      <dgm:spPr/>
      <dgm:t>
        <a:bodyPr/>
        <a:lstStyle/>
        <a:p>
          <a:endParaRPr lang="ru-RU"/>
        </a:p>
      </dgm:t>
    </dgm:pt>
    <dgm:pt modelId="{31F9E914-6434-47A8-9CB4-5081547B3083}">
      <dgm:prSet phldrT="[Текст]" custT="1"/>
      <dgm:spPr/>
      <dgm:t>
        <a:bodyPr/>
        <a:lstStyle/>
        <a:p>
          <a:r>
            <a:rPr lang="ru-RU" sz="1400" i="0" dirty="0" smtClean="0"/>
            <a:t>Мониторинг последствий введения налога на имущество организации, исходя из кадастровой стоимости</a:t>
          </a:r>
          <a:endParaRPr lang="ru-RU" sz="1400" i="0" dirty="0"/>
        </a:p>
      </dgm:t>
    </dgm:pt>
    <dgm:pt modelId="{C5687CFF-A2A1-4324-8311-9357ECBC6726}" type="parTrans" cxnId="{E1458124-06E7-44DA-B100-5985F589B15D}">
      <dgm:prSet/>
      <dgm:spPr/>
      <dgm:t>
        <a:bodyPr/>
        <a:lstStyle/>
        <a:p>
          <a:endParaRPr lang="ru-RU"/>
        </a:p>
      </dgm:t>
    </dgm:pt>
    <dgm:pt modelId="{9FC5C7AF-8970-44D8-9CFA-6202AF59C233}" type="sibTrans" cxnId="{E1458124-06E7-44DA-B100-5985F589B15D}">
      <dgm:prSet/>
      <dgm:spPr/>
      <dgm:t>
        <a:bodyPr/>
        <a:lstStyle/>
        <a:p>
          <a:endParaRPr lang="ru-RU"/>
        </a:p>
      </dgm:t>
    </dgm:pt>
    <dgm:pt modelId="{2587CB51-2AF8-498A-B7B3-9F0CA8FE3B06}" type="pres">
      <dgm:prSet presAssocID="{3E134722-C675-4F8B-AD3C-1CA89E8E04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684F7-4383-4728-8CC1-7EE5AC0A1776}" type="pres">
      <dgm:prSet presAssocID="{EF9C9947-3C21-49E5-9474-F795794F2457}" presName="parentLin" presStyleCnt="0"/>
      <dgm:spPr/>
    </dgm:pt>
    <dgm:pt modelId="{10FBCECA-1F71-4325-8AA3-6BB858CD007A}" type="pres">
      <dgm:prSet presAssocID="{EF9C9947-3C21-49E5-9474-F795794F245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A5FE5C4-06C9-4F49-82FE-7FE8A97D86E4}" type="pres">
      <dgm:prSet presAssocID="{EF9C9947-3C21-49E5-9474-F795794F2457}" presName="parentText" presStyleLbl="node1" presStyleIdx="0" presStyleCnt="2" custScaleX="138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8EC00-B1F1-4958-8C6C-3557733B1C33}" type="pres">
      <dgm:prSet presAssocID="{EF9C9947-3C21-49E5-9474-F795794F2457}" presName="negativeSpace" presStyleCnt="0"/>
      <dgm:spPr/>
    </dgm:pt>
    <dgm:pt modelId="{5619AD8B-FBB8-421A-ABA3-9672B04DF9C0}" type="pres">
      <dgm:prSet presAssocID="{EF9C9947-3C21-49E5-9474-F795794F245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4B0DB-88F5-4BE4-9DF9-DB113A093D9D}" type="pres">
      <dgm:prSet presAssocID="{5AB67CE6-D3CF-4ADD-B096-4AA05EF6B996}" presName="spaceBetweenRectangles" presStyleCnt="0"/>
      <dgm:spPr/>
    </dgm:pt>
    <dgm:pt modelId="{DA2F0591-A14A-4FDF-BCCE-F418618A7A87}" type="pres">
      <dgm:prSet presAssocID="{69FF08C8-7452-4743-8797-0D8E4350A1DE}" presName="parentLin" presStyleCnt="0"/>
      <dgm:spPr/>
    </dgm:pt>
    <dgm:pt modelId="{341F99B3-2FF7-4AC9-B92D-8E7CF35AF702}" type="pres">
      <dgm:prSet presAssocID="{69FF08C8-7452-4743-8797-0D8E4350A1D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8C325F8-FF6B-4CCE-8AF5-4D75E8437528}" type="pres">
      <dgm:prSet presAssocID="{69FF08C8-7452-4743-8797-0D8E4350A1DE}" presName="parentText" presStyleLbl="node1" presStyleIdx="1" presStyleCnt="2" custScaleX="138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3B47A-8B24-4066-BC62-2D485C934095}" type="pres">
      <dgm:prSet presAssocID="{69FF08C8-7452-4743-8797-0D8E4350A1DE}" presName="negativeSpace" presStyleCnt="0"/>
      <dgm:spPr/>
    </dgm:pt>
    <dgm:pt modelId="{C4DF6E4C-E0F5-403E-8978-8F585458C3C0}" type="pres">
      <dgm:prSet presAssocID="{69FF08C8-7452-4743-8797-0D8E4350A1D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B2A81-E251-427F-A7BA-8DED4E325EA3}" srcId="{EF9C9947-3C21-49E5-9474-F795794F2457}" destId="{B016BEDC-816B-4300-AE05-AB266FA6755A}" srcOrd="5" destOrd="0" parTransId="{00312799-088C-4726-AE88-53C3B1487DD4}" sibTransId="{E50D2AD1-C8D1-471B-99E7-2464638FFD14}"/>
    <dgm:cxn modelId="{31446517-7473-47D3-A1D9-D5AD299E0221}" type="presOf" srcId="{C64DC275-9CC0-4159-8553-2718DBA67723}" destId="{5619AD8B-FBB8-421A-ABA3-9672B04DF9C0}" srcOrd="0" destOrd="1" presId="urn:microsoft.com/office/officeart/2005/8/layout/list1"/>
    <dgm:cxn modelId="{93B84516-AFD7-4E57-930B-E6EEBBE2A75A}" srcId="{EF9C9947-3C21-49E5-9474-F795794F2457}" destId="{C64DC275-9CC0-4159-8553-2718DBA67723}" srcOrd="1" destOrd="0" parTransId="{51BD7FD4-591B-480E-8203-6AEA26DEDE47}" sibTransId="{A9AC0721-C263-46DA-B30C-E2287449D053}"/>
    <dgm:cxn modelId="{42A72A4E-75BF-4198-AC3B-0A33D82CCE3D}" srcId="{EF9C9947-3C21-49E5-9474-F795794F2457}" destId="{AD8A2AA9-1310-4A25-814B-81AE4848FF9C}" srcOrd="2" destOrd="0" parTransId="{BD3BF38E-0844-443D-9A2A-C46DDE99E74D}" sibTransId="{4DB24C58-096D-4830-A363-2FB610A91567}"/>
    <dgm:cxn modelId="{8816D3E0-6CD3-4E28-ABC0-6A242EF3C918}" type="presOf" srcId="{69FF08C8-7452-4743-8797-0D8E4350A1DE}" destId="{341F99B3-2FF7-4AC9-B92D-8E7CF35AF702}" srcOrd="0" destOrd="0" presId="urn:microsoft.com/office/officeart/2005/8/layout/list1"/>
    <dgm:cxn modelId="{1E2D5341-ADA8-4DFD-B544-BD2655D9F0C1}" type="presOf" srcId="{EF9C9947-3C21-49E5-9474-F795794F2457}" destId="{10FBCECA-1F71-4325-8AA3-6BB858CD007A}" srcOrd="0" destOrd="0" presId="urn:microsoft.com/office/officeart/2005/8/layout/list1"/>
    <dgm:cxn modelId="{9480E168-99E7-420D-8103-0E165D8EE8F0}" type="presOf" srcId="{69FF08C8-7452-4743-8797-0D8E4350A1DE}" destId="{78C325F8-FF6B-4CCE-8AF5-4D75E8437528}" srcOrd="1" destOrd="0" presId="urn:microsoft.com/office/officeart/2005/8/layout/list1"/>
    <dgm:cxn modelId="{DF4EC4F4-C163-4F91-AF65-2E2D039C7A90}" type="presOf" srcId="{B0A0CADC-51CE-4F82-A136-3B04A0C23E29}" destId="{5619AD8B-FBB8-421A-ABA3-9672B04DF9C0}" srcOrd="0" destOrd="0" presId="urn:microsoft.com/office/officeart/2005/8/layout/list1"/>
    <dgm:cxn modelId="{E1458124-06E7-44DA-B100-5985F589B15D}" srcId="{69FF08C8-7452-4743-8797-0D8E4350A1DE}" destId="{31F9E914-6434-47A8-9CB4-5081547B3083}" srcOrd="2" destOrd="0" parTransId="{C5687CFF-A2A1-4324-8311-9357ECBC6726}" sibTransId="{9FC5C7AF-8970-44D8-9CFA-6202AF59C233}"/>
    <dgm:cxn modelId="{84830BB9-156C-441E-BB81-F530C96570E9}" srcId="{69FF08C8-7452-4743-8797-0D8E4350A1DE}" destId="{B6916923-3A04-4E4A-BB98-57E2FBA4FD3F}" srcOrd="1" destOrd="0" parTransId="{EF2B1997-8AA3-4640-B11B-3223305D1C81}" sibTransId="{A1A67238-7D53-4FB3-B1DC-0BE8A56C39A2}"/>
    <dgm:cxn modelId="{23FDB14B-7E2B-4372-9232-17EBC092CD14}" srcId="{EF9C9947-3C21-49E5-9474-F795794F2457}" destId="{82AD37DE-7C93-4DE3-B4B7-3F1B1F355825}" srcOrd="3" destOrd="0" parTransId="{D9903054-D477-4E90-B09C-3CDB3293E78A}" sibTransId="{E955D1E7-5D0B-40EC-9DCA-51A6A7C3AF9D}"/>
    <dgm:cxn modelId="{BBAC43EA-8E53-49B3-A483-A8B70E7B9715}" type="presOf" srcId="{0915F304-5105-4E25-ACA2-76AC764139B6}" destId="{C4DF6E4C-E0F5-403E-8978-8F585458C3C0}" srcOrd="0" destOrd="0" presId="urn:microsoft.com/office/officeart/2005/8/layout/list1"/>
    <dgm:cxn modelId="{F65E19F7-37B7-4BE1-A5F1-BA2772E2AEAB}" type="presOf" srcId="{AD8A2AA9-1310-4A25-814B-81AE4848FF9C}" destId="{5619AD8B-FBB8-421A-ABA3-9672B04DF9C0}" srcOrd="0" destOrd="2" presId="urn:microsoft.com/office/officeart/2005/8/layout/list1"/>
    <dgm:cxn modelId="{9434E14C-CE21-46A4-A61A-4E9EF541BE02}" type="presOf" srcId="{3C7C2781-D55A-4928-AD06-CCC30A2ED3C5}" destId="{5619AD8B-FBB8-421A-ABA3-9672B04DF9C0}" srcOrd="0" destOrd="4" presId="urn:microsoft.com/office/officeart/2005/8/layout/list1"/>
    <dgm:cxn modelId="{4B13C9B4-D247-4F77-B33E-95107CB772CA}" srcId="{EF9C9947-3C21-49E5-9474-F795794F2457}" destId="{3C7C2781-D55A-4928-AD06-CCC30A2ED3C5}" srcOrd="4" destOrd="0" parTransId="{43966E37-B26E-4ACE-B1D4-6601B1038961}" sibTransId="{26B0AFEB-8925-4778-84DA-E844B1D9C807}"/>
    <dgm:cxn modelId="{AAA41125-4D7F-4DA1-AA56-4E81E373E946}" type="presOf" srcId="{EF9C9947-3C21-49E5-9474-F795794F2457}" destId="{FA5FE5C4-06C9-4F49-82FE-7FE8A97D86E4}" srcOrd="1" destOrd="0" presId="urn:microsoft.com/office/officeart/2005/8/layout/list1"/>
    <dgm:cxn modelId="{B79BB3C9-62F2-4EE8-8004-5C5545D64755}" srcId="{EF9C9947-3C21-49E5-9474-F795794F2457}" destId="{B0A0CADC-51CE-4F82-A136-3B04A0C23E29}" srcOrd="0" destOrd="0" parTransId="{AEBEC48D-4EF4-494D-8EFC-2FF562E04FA6}" sibTransId="{20E09FC2-69F8-4DC3-8909-494BC13A134A}"/>
    <dgm:cxn modelId="{B78EBCE5-8373-4F12-AF3F-5ACE574447BE}" srcId="{3E134722-C675-4F8B-AD3C-1CA89E8E04A0}" destId="{EF9C9947-3C21-49E5-9474-F795794F2457}" srcOrd="0" destOrd="0" parTransId="{255279C3-C0B8-4A8D-B4B3-7E83234BC0A4}" sibTransId="{5AB67CE6-D3CF-4ADD-B096-4AA05EF6B996}"/>
    <dgm:cxn modelId="{C19ECA10-4A7A-4D82-875A-33C4FC91B1D0}" type="presOf" srcId="{82AD37DE-7C93-4DE3-B4B7-3F1B1F355825}" destId="{5619AD8B-FBB8-421A-ABA3-9672B04DF9C0}" srcOrd="0" destOrd="3" presId="urn:microsoft.com/office/officeart/2005/8/layout/list1"/>
    <dgm:cxn modelId="{876D6B4A-489D-4061-B03B-BCB8F230FDEC}" type="presOf" srcId="{B6916923-3A04-4E4A-BB98-57E2FBA4FD3F}" destId="{C4DF6E4C-E0F5-403E-8978-8F585458C3C0}" srcOrd="0" destOrd="1" presId="urn:microsoft.com/office/officeart/2005/8/layout/list1"/>
    <dgm:cxn modelId="{DA568ACD-C513-49C7-91FC-383B8A6BB724}" srcId="{3E134722-C675-4F8B-AD3C-1CA89E8E04A0}" destId="{69FF08C8-7452-4743-8797-0D8E4350A1DE}" srcOrd="1" destOrd="0" parTransId="{95CE8E46-8B12-4E8C-8596-AC8D8F206F0C}" sibTransId="{ED023E5D-29AE-49CC-AED1-F5D937F57DD5}"/>
    <dgm:cxn modelId="{72B00B8B-C6B6-470C-B10D-5502B45F571D}" type="presOf" srcId="{31F9E914-6434-47A8-9CB4-5081547B3083}" destId="{C4DF6E4C-E0F5-403E-8978-8F585458C3C0}" srcOrd="0" destOrd="2" presId="urn:microsoft.com/office/officeart/2005/8/layout/list1"/>
    <dgm:cxn modelId="{7CAB1353-347B-4E92-ABEC-BECA16029029}" type="presOf" srcId="{B016BEDC-816B-4300-AE05-AB266FA6755A}" destId="{5619AD8B-FBB8-421A-ABA3-9672B04DF9C0}" srcOrd="0" destOrd="5" presId="urn:microsoft.com/office/officeart/2005/8/layout/list1"/>
    <dgm:cxn modelId="{4D014DA0-8AC7-4F4C-9624-6FFC85A6301F}" type="presOf" srcId="{3E134722-C675-4F8B-AD3C-1CA89E8E04A0}" destId="{2587CB51-2AF8-498A-B7B3-9F0CA8FE3B06}" srcOrd="0" destOrd="0" presId="urn:microsoft.com/office/officeart/2005/8/layout/list1"/>
    <dgm:cxn modelId="{000B2E5A-8288-4A45-A094-F4689E08004F}" srcId="{69FF08C8-7452-4743-8797-0D8E4350A1DE}" destId="{0915F304-5105-4E25-ACA2-76AC764139B6}" srcOrd="0" destOrd="0" parTransId="{A108D53C-C981-4283-99DA-15B71F4384A6}" sibTransId="{12FF06EF-5914-45D1-B54A-FC203E45E5AF}"/>
    <dgm:cxn modelId="{FEBE6AF6-7D1F-48EE-A0B8-E8E1267576C5}" type="presParOf" srcId="{2587CB51-2AF8-498A-B7B3-9F0CA8FE3B06}" destId="{3D8684F7-4383-4728-8CC1-7EE5AC0A1776}" srcOrd="0" destOrd="0" presId="urn:microsoft.com/office/officeart/2005/8/layout/list1"/>
    <dgm:cxn modelId="{1C2ACB40-9FC9-4EB2-9A12-1282C46AF9D7}" type="presParOf" srcId="{3D8684F7-4383-4728-8CC1-7EE5AC0A1776}" destId="{10FBCECA-1F71-4325-8AA3-6BB858CD007A}" srcOrd="0" destOrd="0" presId="urn:microsoft.com/office/officeart/2005/8/layout/list1"/>
    <dgm:cxn modelId="{8024F697-7BAC-4A25-BA90-0B6FFD5B1FC6}" type="presParOf" srcId="{3D8684F7-4383-4728-8CC1-7EE5AC0A1776}" destId="{FA5FE5C4-06C9-4F49-82FE-7FE8A97D86E4}" srcOrd="1" destOrd="0" presId="urn:microsoft.com/office/officeart/2005/8/layout/list1"/>
    <dgm:cxn modelId="{B2086A04-D01E-4187-A479-5EF57B6603A2}" type="presParOf" srcId="{2587CB51-2AF8-498A-B7B3-9F0CA8FE3B06}" destId="{2AE8EC00-B1F1-4958-8C6C-3557733B1C33}" srcOrd="1" destOrd="0" presId="urn:microsoft.com/office/officeart/2005/8/layout/list1"/>
    <dgm:cxn modelId="{8F19FFDE-60C0-4D7E-978F-44224C11DF70}" type="presParOf" srcId="{2587CB51-2AF8-498A-B7B3-9F0CA8FE3B06}" destId="{5619AD8B-FBB8-421A-ABA3-9672B04DF9C0}" srcOrd="2" destOrd="0" presId="urn:microsoft.com/office/officeart/2005/8/layout/list1"/>
    <dgm:cxn modelId="{9C400EE3-8795-48AF-B9B8-7BB65656A964}" type="presParOf" srcId="{2587CB51-2AF8-498A-B7B3-9F0CA8FE3B06}" destId="{0264B0DB-88F5-4BE4-9DF9-DB113A093D9D}" srcOrd="3" destOrd="0" presId="urn:microsoft.com/office/officeart/2005/8/layout/list1"/>
    <dgm:cxn modelId="{96683957-DFD1-4977-8DF0-023577F93B4B}" type="presParOf" srcId="{2587CB51-2AF8-498A-B7B3-9F0CA8FE3B06}" destId="{DA2F0591-A14A-4FDF-BCCE-F418618A7A87}" srcOrd="4" destOrd="0" presId="urn:microsoft.com/office/officeart/2005/8/layout/list1"/>
    <dgm:cxn modelId="{AB0BDE38-9E9D-4B55-A396-E36BAFB41ACF}" type="presParOf" srcId="{DA2F0591-A14A-4FDF-BCCE-F418618A7A87}" destId="{341F99B3-2FF7-4AC9-B92D-8E7CF35AF702}" srcOrd="0" destOrd="0" presId="urn:microsoft.com/office/officeart/2005/8/layout/list1"/>
    <dgm:cxn modelId="{D73E74B3-636E-4080-8D5A-510ED833AD78}" type="presParOf" srcId="{DA2F0591-A14A-4FDF-BCCE-F418618A7A87}" destId="{78C325F8-FF6B-4CCE-8AF5-4D75E8437528}" srcOrd="1" destOrd="0" presId="urn:microsoft.com/office/officeart/2005/8/layout/list1"/>
    <dgm:cxn modelId="{2183221E-42FE-4CAD-BD92-C110D2DA7C1D}" type="presParOf" srcId="{2587CB51-2AF8-498A-B7B3-9F0CA8FE3B06}" destId="{4ED3B47A-8B24-4066-BC62-2D485C934095}" srcOrd="5" destOrd="0" presId="urn:microsoft.com/office/officeart/2005/8/layout/list1"/>
    <dgm:cxn modelId="{A5C131FA-CF12-41E4-AE0D-D83E3EA4A237}" type="presParOf" srcId="{2587CB51-2AF8-498A-B7B3-9F0CA8FE3B06}" destId="{C4DF6E4C-E0F5-403E-8978-8F585458C3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29B4A-629C-4062-B06D-BD4587A426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8FA634C-0B0D-40A5-821C-FA451415BDDC}">
      <dgm:prSet phldrT="[Текст]" custT="1"/>
      <dgm:spPr/>
      <dgm:t>
        <a:bodyPr/>
        <a:lstStyle/>
        <a:p>
          <a:r>
            <a:rPr lang="ru-RU" sz="1600" b="1" dirty="0" smtClean="0"/>
            <a:t>Постановление Правительства Хабаровского края от 19.12.2015 № 448-пр «Об утверждении Регламента сопровождения инвестиционных проектов на территории Хабаровского края по принципу «одного окна»</a:t>
          </a:r>
        </a:p>
        <a:p>
          <a:r>
            <a:rPr lang="ru-RU" sz="1600" b="1" dirty="0" smtClean="0"/>
            <a:t>По состоянию на 01.11.2016 количество проектов на сопровождении – </a:t>
          </a:r>
          <a:r>
            <a:rPr lang="ru-RU" sz="1600" b="1" dirty="0" smtClean="0"/>
            <a:t>66</a:t>
          </a:r>
          <a:endParaRPr lang="ru-RU" sz="1600" b="1" dirty="0"/>
        </a:p>
      </dgm:t>
    </dgm:pt>
    <dgm:pt modelId="{C46F1A60-9DC3-4955-9098-DFF2BAA063E1}" type="parTrans" cxnId="{81211A83-3BDF-4DD7-8F31-20B03A5D0F28}">
      <dgm:prSet/>
      <dgm:spPr/>
      <dgm:t>
        <a:bodyPr/>
        <a:lstStyle/>
        <a:p>
          <a:endParaRPr lang="ru-RU"/>
        </a:p>
      </dgm:t>
    </dgm:pt>
    <dgm:pt modelId="{5812A7A8-2888-454D-9924-4F2351FD28EA}" type="sibTrans" cxnId="{81211A83-3BDF-4DD7-8F31-20B03A5D0F28}">
      <dgm:prSet/>
      <dgm:spPr/>
      <dgm:t>
        <a:bodyPr/>
        <a:lstStyle/>
        <a:p>
          <a:endParaRPr lang="ru-RU"/>
        </a:p>
      </dgm:t>
    </dgm:pt>
    <dgm:pt modelId="{B38C90EA-0630-4484-BD06-2F5B63DFE6DE}">
      <dgm:prSet phldrT="[Текст]" custT="1"/>
      <dgm:spPr/>
      <dgm:t>
        <a:bodyPr/>
        <a:lstStyle/>
        <a:p>
          <a:r>
            <a:rPr lang="ru-RU" sz="1600" b="1" dirty="0" smtClean="0"/>
            <a:t>Заключены соглашения о сотрудничестве с Дальневосточным банком «Сбербанк России», «Промсвязьбанком», Корейской Международной Ассоциацией торговли (KITA), консалтинговой компанией «BAE, KIM &amp; LEE LLC», </a:t>
          </a:r>
          <a:r>
            <a:rPr lang="ru-RU" sz="1600" b="1" dirty="0" err="1" smtClean="0"/>
            <a:t>Allfriends</a:t>
          </a:r>
          <a:r>
            <a:rPr lang="ru-RU" sz="1600" b="1" dirty="0" smtClean="0"/>
            <a:t> </a:t>
          </a:r>
          <a:r>
            <a:rPr lang="ru-RU" sz="1600" b="1" dirty="0" err="1" smtClean="0"/>
            <a:t>International</a:t>
          </a:r>
          <a:r>
            <a:rPr lang="ru-RU" sz="1600" b="1" dirty="0" smtClean="0"/>
            <a:t> </a:t>
          </a:r>
          <a:r>
            <a:rPr lang="ru-RU" sz="1600" b="1" dirty="0" err="1" smtClean="0"/>
            <a:t>Consulting</a:t>
          </a:r>
          <a:r>
            <a:rPr lang="ru-RU" sz="1600" b="1" dirty="0" smtClean="0"/>
            <a:t> </a:t>
          </a:r>
          <a:r>
            <a:rPr lang="ru-RU" sz="1600" b="1" dirty="0" err="1" smtClean="0"/>
            <a:t>Ltd</a:t>
          </a:r>
          <a:r>
            <a:rPr lang="ru-RU" sz="1600" b="1" dirty="0" smtClean="0"/>
            <a:t>., АО «Фонд развития Дальнего Востока и Байкальского региона». ООО «Региональное бюро развития», АО СК «ВСК». Проведены переговоры с АНО «Агентство содействия инвесторам и разработчикам» по заключению соглашения о </a:t>
          </a:r>
          <a:r>
            <a:rPr lang="ru-RU" sz="1600" b="1" dirty="0" smtClean="0"/>
            <a:t>сотрудничестве</a:t>
          </a:r>
          <a:endParaRPr lang="ru-RU" sz="1600" b="1" dirty="0"/>
        </a:p>
      </dgm:t>
    </dgm:pt>
    <dgm:pt modelId="{003FE411-CABA-40B6-BDE2-0FB15DD6C4F4}" type="parTrans" cxnId="{95DC9CF7-32E2-47BE-8BEA-59F2404B0E27}">
      <dgm:prSet/>
      <dgm:spPr/>
      <dgm:t>
        <a:bodyPr/>
        <a:lstStyle/>
        <a:p>
          <a:endParaRPr lang="ru-RU"/>
        </a:p>
      </dgm:t>
    </dgm:pt>
    <dgm:pt modelId="{8C7C1B9B-296A-414E-ACF4-433C360A0D54}" type="sibTrans" cxnId="{95DC9CF7-32E2-47BE-8BEA-59F2404B0E27}">
      <dgm:prSet/>
      <dgm:spPr/>
      <dgm:t>
        <a:bodyPr/>
        <a:lstStyle/>
        <a:p>
          <a:endParaRPr lang="ru-RU"/>
        </a:p>
      </dgm:t>
    </dgm:pt>
    <dgm:pt modelId="{5809302C-1810-48E6-8E25-E70830E49A57}">
      <dgm:prSet phldrT="[Текст]" custT="1"/>
      <dgm:spPr/>
      <dgm:t>
        <a:bodyPr/>
        <a:lstStyle/>
        <a:p>
          <a:r>
            <a:rPr lang="ru-RU" sz="1600" b="1" dirty="0" smtClean="0"/>
            <a:t>Число информационных запросов в АНО «Агентство инвестиций и развития Хабаровского края» с начала 2016 года составило 217 ед. Обращения принимаются по всем доступным каналам связи: через инвестиционный портал края, сайт Агентства, посредством, электронной, почтовой связи, через оператора </a:t>
          </a:r>
          <a:r>
            <a:rPr lang="ru-RU" sz="1600" b="1" dirty="0" err="1" smtClean="0"/>
            <a:t>call</a:t>
          </a:r>
          <a:r>
            <a:rPr lang="ru-RU" sz="1600" b="1" dirty="0" smtClean="0"/>
            <a:t>-центра Агентства по номерам: 8-909-850-80-60,  (4212) </a:t>
          </a:r>
          <a:r>
            <a:rPr lang="ru-RU" sz="1600" b="1" dirty="0" smtClean="0"/>
            <a:t>79-44-81</a:t>
          </a:r>
          <a:endParaRPr lang="ru-RU" sz="1600" b="1" dirty="0"/>
        </a:p>
      </dgm:t>
    </dgm:pt>
    <dgm:pt modelId="{9094A47D-DDF7-4087-A7D1-C573880B6F91}" type="parTrans" cxnId="{622CE868-5C2A-4D58-B229-28F236C49A07}">
      <dgm:prSet/>
      <dgm:spPr/>
      <dgm:t>
        <a:bodyPr/>
        <a:lstStyle/>
        <a:p>
          <a:endParaRPr lang="ru-RU"/>
        </a:p>
      </dgm:t>
    </dgm:pt>
    <dgm:pt modelId="{94D4E5AE-662A-48D6-BE5D-7C43C4BE47FA}" type="sibTrans" cxnId="{622CE868-5C2A-4D58-B229-28F236C49A07}">
      <dgm:prSet/>
      <dgm:spPr/>
      <dgm:t>
        <a:bodyPr/>
        <a:lstStyle/>
        <a:p>
          <a:endParaRPr lang="ru-RU"/>
        </a:p>
      </dgm:t>
    </dgm:pt>
    <dgm:pt modelId="{F4E474A7-A401-442D-9D08-DB0CC2D2080C}">
      <dgm:prSet phldrT="[Текст]" custT="1"/>
      <dgm:spPr/>
      <dgm:t>
        <a:bodyPr/>
        <a:lstStyle/>
        <a:p>
          <a:r>
            <a:rPr lang="ru-RU" sz="1600" b="1" dirty="0" smtClean="0"/>
            <a:t>На Инвестиционном портале размещены 101 инвестиционное предложение, 24 реализуемых проекта и 86 инвестиционных площадок (не включая ТОСЭР и Свободный порт). Крупные инвестиционные проекты презентуются на российских и международных </a:t>
          </a:r>
          <a:r>
            <a:rPr lang="ru-RU" sz="1600" b="1" dirty="0" err="1" smtClean="0"/>
            <a:t>конгрессно</a:t>
          </a:r>
          <a:r>
            <a:rPr lang="ru-RU" sz="1600" b="1" dirty="0" smtClean="0"/>
            <a:t>-выставочных мероприятиях, форумах (Восточный эконмический форум и др.)</a:t>
          </a:r>
          <a:endParaRPr lang="ru-RU" sz="1600" b="1" dirty="0"/>
        </a:p>
      </dgm:t>
    </dgm:pt>
    <dgm:pt modelId="{DFB179E3-352A-4A32-872A-00A770C614D4}" type="parTrans" cxnId="{59B35A0C-61D5-4E06-8EFC-610472C7B1C7}">
      <dgm:prSet/>
      <dgm:spPr/>
      <dgm:t>
        <a:bodyPr/>
        <a:lstStyle/>
        <a:p>
          <a:endParaRPr lang="ru-RU"/>
        </a:p>
      </dgm:t>
    </dgm:pt>
    <dgm:pt modelId="{336594AB-A640-4990-A5EC-2D6645500A7C}" type="sibTrans" cxnId="{59B35A0C-61D5-4E06-8EFC-610472C7B1C7}">
      <dgm:prSet/>
      <dgm:spPr/>
      <dgm:t>
        <a:bodyPr/>
        <a:lstStyle/>
        <a:p>
          <a:endParaRPr lang="ru-RU"/>
        </a:p>
      </dgm:t>
    </dgm:pt>
    <dgm:pt modelId="{17BC03F5-571E-4E5E-B11F-D12E3C24E36B}" type="pres">
      <dgm:prSet presAssocID="{19529B4A-629C-4062-B06D-BD4587A4268E}" presName="linearFlow" presStyleCnt="0">
        <dgm:presLayoutVars>
          <dgm:dir/>
          <dgm:resizeHandles val="exact"/>
        </dgm:presLayoutVars>
      </dgm:prSet>
      <dgm:spPr/>
    </dgm:pt>
    <dgm:pt modelId="{4A030DD6-13B8-471B-B20F-47ECD67923C0}" type="pres">
      <dgm:prSet presAssocID="{68FA634C-0B0D-40A5-821C-FA451415BDDC}" presName="composite" presStyleCnt="0"/>
      <dgm:spPr/>
    </dgm:pt>
    <dgm:pt modelId="{7B5309CD-417C-4AF1-9864-EBAC1953C0A1}" type="pres">
      <dgm:prSet presAssocID="{68FA634C-0B0D-40A5-821C-FA451415BDDC}" presName="imgShp" presStyleLbl="fgImgPlace1" presStyleIdx="0" presStyleCnt="4" custLinFactX="-94310" custLinFactNeighborX="-100000"/>
      <dgm:spPr/>
    </dgm:pt>
    <dgm:pt modelId="{C03287E0-3F92-4648-B056-681360CF335E}" type="pres">
      <dgm:prSet presAssocID="{68FA634C-0B0D-40A5-821C-FA451415BDDC}" presName="txShp" presStyleLbl="node1" presStyleIdx="0" presStyleCnt="4" custScaleX="137809" custScaleY="164254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97C1-A02C-4C57-954C-6178C803F319}" type="pres">
      <dgm:prSet presAssocID="{5812A7A8-2888-454D-9924-4F2351FD28EA}" presName="spacing" presStyleCnt="0"/>
      <dgm:spPr/>
    </dgm:pt>
    <dgm:pt modelId="{7A34BE15-9616-4CB5-8FDD-B8CA3C7034A4}" type="pres">
      <dgm:prSet presAssocID="{F4E474A7-A401-442D-9D08-DB0CC2D2080C}" presName="composite" presStyleCnt="0"/>
      <dgm:spPr/>
    </dgm:pt>
    <dgm:pt modelId="{412C1505-EE22-468B-B5C5-ED11A79D17BF}" type="pres">
      <dgm:prSet presAssocID="{F4E474A7-A401-442D-9D08-DB0CC2D2080C}" presName="imgShp" presStyleLbl="fgImgPlace1" presStyleIdx="1" presStyleCnt="4" custLinFactX="-94310" custLinFactNeighborX="-100000"/>
      <dgm:spPr/>
    </dgm:pt>
    <dgm:pt modelId="{9C30B1B1-4FD5-4ABB-B544-CB93026D0D8D}" type="pres">
      <dgm:prSet presAssocID="{F4E474A7-A401-442D-9D08-DB0CC2D2080C}" presName="txShp" presStyleLbl="node1" presStyleIdx="1" presStyleCnt="4" custScaleX="137809" custScaleY="126624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87FE9-4FA1-420F-98A3-30BDD7E8DD31}" type="pres">
      <dgm:prSet presAssocID="{336594AB-A640-4990-A5EC-2D6645500A7C}" presName="spacing" presStyleCnt="0"/>
      <dgm:spPr/>
    </dgm:pt>
    <dgm:pt modelId="{35DE3EFD-4BAD-4C05-AE92-0396D67AA05A}" type="pres">
      <dgm:prSet presAssocID="{B38C90EA-0630-4484-BD06-2F5B63DFE6DE}" presName="composite" presStyleCnt="0"/>
      <dgm:spPr/>
    </dgm:pt>
    <dgm:pt modelId="{41C956FD-695E-4FB9-B2DA-CC8FEC76CA26}" type="pres">
      <dgm:prSet presAssocID="{B38C90EA-0630-4484-BD06-2F5B63DFE6DE}" presName="imgShp" presStyleLbl="fgImgPlace1" presStyleIdx="2" presStyleCnt="4" custLinFactX="-94310" custLinFactNeighborX="-100000"/>
      <dgm:spPr/>
    </dgm:pt>
    <dgm:pt modelId="{E22D3020-B857-41B1-BA76-EF7E4F16B375}" type="pres">
      <dgm:prSet presAssocID="{B38C90EA-0630-4484-BD06-2F5B63DFE6DE}" presName="txShp" presStyleLbl="node1" presStyleIdx="2" presStyleCnt="4" custScaleX="137809" custScaleY="185024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6485D-B48F-4D2F-B243-B07EFA317112}" type="pres">
      <dgm:prSet presAssocID="{8C7C1B9B-296A-414E-ACF4-433C360A0D54}" presName="spacing" presStyleCnt="0"/>
      <dgm:spPr/>
    </dgm:pt>
    <dgm:pt modelId="{37DA9611-EB3C-4810-B8DD-26D7BC9A6D45}" type="pres">
      <dgm:prSet presAssocID="{5809302C-1810-48E6-8E25-E70830E49A57}" presName="composite" presStyleCnt="0"/>
      <dgm:spPr/>
    </dgm:pt>
    <dgm:pt modelId="{10D973E9-1094-4DEE-8222-1AA631D8DEA3}" type="pres">
      <dgm:prSet presAssocID="{5809302C-1810-48E6-8E25-E70830E49A57}" presName="imgShp" presStyleLbl="fgImgPlace1" presStyleIdx="3" presStyleCnt="4" custLinFactX="-94310" custLinFactNeighborX="-100000"/>
      <dgm:spPr/>
    </dgm:pt>
    <dgm:pt modelId="{44C034E0-1CA3-4970-8C22-738A0041AB78}" type="pres">
      <dgm:prSet presAssocID="{5809302C-1810-48E6-8E25-E70830E49A57}" presName="txShp" presStyleLbl="node1" presStyleIdx="3" presStyleCnt="4" custScaleX="137809" custScaleY="135620" custLinFactNeighborX="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C8E31-F0C0-46B2-B3B1-8C4D357795C2}" type="presOf" srcId="{19529B4A-629C-4062-B06D-BD4587A4268E}" destId="{17BC03F5-571E-4E5E-B11F-D12E3C24E36B}" srcOrd="0" destOrd="0" presId="urn:microsoft.com/office/officeart/2005/8/layout/vList3"/>
    <dgm:cxn modelId="{59B35A0C-61D5-4E06-8EFC-610472C7B1C7}" srcId="{19529B4A-629C-4062-B06D-BD4587A4268E}" destId="{F4E474A7-A401-442D-9D08-DB0CC2D2080C}" srcOrd="1" destOrd="0" parTransId="{DFB179E3-352A-4A32-872A-00A770C614D4}" sibTransId="{336594AB-A640-4990-A5EC-2D6645500A7C}"/>
    <dgm:cxn modelId="{95DC9CF7-32E2-47BE-8BEA-59F2404B0E27}" srcId="{19529B4A-629C-4062-B06D-BD4587A4268E}" destId="{B38C90EA-0630-4484-BD06-2F5B63DFE6DE}" srcOrd="2" destOrd="0" parTransId="{003FE411-CABA-40B6-BDE2-0FB15DD6C4F4}" sibTransId="{8C7C1B9B-296A-414E-ACF4-433C360A0D54}"/>
    <dgm:cxn modelId="{3A2B81DC-0776-4C9F-9AA3-DF94AD61E05D}" type="presOf" srcId="{B38C90EA-0630-4484-BD06-2F5B63DFE6DE}" destId="{E22D3020-B857-41B1-BA76-EF7E4F16B375}" srcOrd="0" destOrd="0" presId="urn:microsoft.com/office/officeart/2005/8/layout/vList3"/>
    <dgm:cxn modelId="{622CE868-5C2A-4D58-B229-28F236C49A07}" srcId="{19529B4A-629C-4062-B06D-BD4587A4268E}" destId="{5809302C-1810-48E6-8E25-E70830E49A57}" srcOrd="3" destOrd="0" parTransId="{9094A47D-DDF7-4087-A7D1-C573880B6F91}" sibTransId="{94D4E5AE-662A-48D6-BE5D-7C43C4BE47FA}"/>
    <dgm:cxn modelId="{ACC666D9-1BD5-488F-96E4-BEFF8BD551DD}" type="presOf" srcId="{68FA634C-0B0D-40A5-821C-FA451415BDDC}" destId="{C03287E0-3F92-4648-B056-681360CF335E}" srcOrd="0" destOrd="0" presId="urn:microsoft.com/office/officeart/2005/8/layout/vList3"/>
    <dgm:cxn modelId="{68B26714-BFD6-42A6-BA33-F57190A5A5DC}" type="presOf" srcId="{F4E474A7-A401-442D-9D08-DB0CC2D2080C}" destId="{9C30B1B1-4FD5-4ABB-B544-CB93026D0D8D}" srcOrd="0" destOrd="0" presId="urn:microsoft.com/office/officeart/2005/8/layout/vList3"/>
    <dgm:cxn modelId="{81211A83-3BDF-4DD7-8F31-20B03A5D0F28}" srcId="{19529B4A-629C-4062-B06D-BD4587A4268E}" destId="{68FA634C-0B0D-40A5-821C-FA451415BDDC}" srcOrd="0" destOrd="0" parTransId="{C46F1A60-9DC3-4955-9098-DFF2BAA063E1}" sibTransId="{5812A7A8-2888-454D-9924-4F2351FD28EA}"/>
    <dgm:cxn modelId="{C1D86035-D645-49B6-8D83-C039FCB96867}" type="presOf" srcId="{5809302C-1810-48E6-8E25-E70830E49A57}" destId="{44C034E0-1CA3-4970-8C22-738A0041AB78}" srcOrd="0" destOrd="0" presId="urn:microsoft.com/office/officeart/2005/8/layout/vList3"/>
    <dgm:cxn modelId="{9CFEA432-DA06-47CE-8CFE-34B2A665CF57}" type="presParOf" srcId="{17BC03F5-571E-4E5E-B11F-D12E3C24E36B}" destId="{4A030DD6-13B8-471B-B20F-47ECD67923C0}" srcOrd="0" destOrd="0" presId="urn:microsoft.com/office/officeart/2005/8/layout/vList3"/>
    <dgm:cxn modelId="{B4C26144-8525-45BD-8FE8-AA72334BEC2A}" type="presParOf" srcId="{4A030DD6-13B8-471B-B20F-47ECD67923C0}" destId="{7B5309CD-417C-4AF1-9864-EBAC1953C0A1}" srcOrd="0" destOrd="0" presId="urn:microsoft.com/office/officeart/2005/8/layout/vList3"/>
    <dgm:cxn modelId="{A32E8CB4-DDB0-4734-B9DE-9AFAD4D5244E}" type="presParOf" srcId="{4A030DD6-13B8-471B-B20F-47ECD67923C0}" destId="{C03287E0-3F92-4648-B056-681360CF335E}" srcOrd="1" destOrd="0" presId="urn:microsoft.com/office/officeart/2005/8/layout/vList3"/>
    <dgm:cxn modelId="{990C139C-7773-4E84-98AC-F8A40CF10AC0}" type="presParOf" srcId="{17BC03F5-571E-4E5E-B11F-D12E3C24E36B}" destId="{934197C1-A02C-4C57-954C-6178C803F319}" srcOrd="1" destOrd="0" presId="urn:microsoft.com/office/officeart/2005/8/layout/vList3"/>
    <dgm:cxn modelId="{B45A44E0-F731-4467-816E-B28335B19224}" type="presParOf" srcId="{17BC03F5-571E-4E5E-B11F-D12E3C24E36B}" destId="{7A34BE15-9616-4CB5-8FDD-B8CA3C7034A4}" srcOrd="2" destOrd="0" presId="urn:microsoft.com/office/officeart/2005/8/layout/vList3"/>
    <dgm:cxn modelId="{D15E98F5-1FCB-4072-8354-AD08FAAFDB79}" type="presParOf" srcId="{7A34BE15-9616-4CB5-8FDD-B8CA3C7034A4}" destId="{412C1505-EE22-468B-B5C5-ED11A79D17BF}" srcOrd="0" destOrd="0" presId="urn:microsoft.com/office/officeart/2005/8/layout/vList3"/>
    <dgm:cxn modelId="{E721F258-5466-4F81-86DD-DB2E6CD0EAAF}" type="presParOf" srcId="{7A34BE15-9616-4CB5-8FDD-B8CA3C7034A4}" destId="{9C30B1B1-4FD5-4ABB-B544-CB93026D0D8D}" srcOrd="1" destOrd="0" presId="urn:microsoft.com/office/officeart/2005/8/layout/vList3"/>
    <dgm:cxn modelId="{D70CE1E5-FBA9-4983-AF20-6FA1EB45FBFA}" type="presParOf" srcId="{17BC03F5-571E-4E5E-B11F-D12E3C24E36B}" destId="{C0E87FE9-4FA1-420F-98A3-30BDD7E8DD31}" srcOrd="3" destOrd="0" presId="urn:microsoft.com/office/officeart/2005/8/layout/vList3"/>
    <dgm:cxn modelId="{C6FE943B-114B-40FA-9293-9AFC8B9B0423}" type="presParOf" srcId="{17BC03F5-571E-4E5E-B11F-D12E3C24E36B}" destId="{35DE3EFD-4BAD-4C05-AE92-0396D67AA05A}" srcOrd="4" destOrd="0" presId="urn:microsoft.com/office/officeart/2005/8/layout/vList3"/>
    <dgm:cxn modelId="{129BDD05-E272-4CB5-91E2-6FC14525F4B7}" type="presParOf" srcId="{35DE3EFD-4BAD-4C05-AE92-0396D67AA05A}" destId="{41C956FD-695E-4FB9-B2DA-CC8FEC76CA26}" srcOrd="0" destOrd="0" presId="urn:microsoft.com/office/officeart/2005/8/layout/vList3"/>
    <dgm:cxn modelId="{BB9FD819-72CD-4ECD-B3E7-6F72F5594343}" type="presParOf" srcId="{35DE3EFD-4BAD-4C05-AE92-0396D67AA05A}" destId="{E22D3020-B857-41B1-BA76-EF7E4F16B375}" srcOrd="1" destOrd="0" presId="urn:microsoft.com/office/officeart/2005/8/layout/vList3"/>
    <dgm:cxn modelId="{86DF269F-1871-4749-B9FF-23C72C42126C}" type="presParOf" srcId="{17BC03F5-571E-4E5E-B11F-D12E3C24E36B}" destId="{B116485D-B48F-4D2F-B243-B07EFA317112}" srcOrd="5" destOrd="0" presId="urn:microsoft.com/office/officeart/2005/8/layout/vList3"/>
    <dgm:cxn modelId="{ED0E03FE-9F36-4BDB-8032-B5AC735782ED}" type="presParOf" srcId="{17BC03F5-571E-4E5E-B11F-D12E3C24E36B}" destId="{37DA9611-EB3C-4810-B8DD-26D7BC9A6D45}" srcOrd="6" destOrd="0" presId="urn:microsoft.com/office/officeart/2005/8/layout/vList3"/>
    <dgm:cxn modelId="{B842C32D-632E-4868-ADF5-65E5B65BB11E}" type="presParOf" srcId="{37DA9611-EB3C-4810-B8DD-26D7BC9A6D45}" destId="{10D973E9-1094-4DEE-8222-1AA631D8DEA3}" srcOrd="0" destOrd="0" presId="urn:microsoft.com/office/officeart/2005/8/layout/vList3"/>
    <dgm:cxn modelId="{905D5E0C-ADC9-489E-9D12-9F74E70BB0AF}" type="presParOf" srcId="{37DA9611-EB3C-4810-B8DD-26D7BC9A6D45}" destId="{44C034E0-1CA3-4970-8C22-738A0041AB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ED96E-9119-425B-AF51-355B1DBC61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52F45D-AB8D-4B97-B4E6-6A661E14D96C}">
      <dgm:prSet phldrT="[Текст]" custT="1"/>
      <dgm:spPr/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Загорский Иван Олегович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A05649-9C0D-4A47-AAAC-EFB28F40AF20}" type="parTrans" cxnId="{5061C66A-5473-4C89-BA46-B4DC729380FA}">
      <dgm:prSet/>
      <dgm:spPr/>
      <dgm:t>
        <a:bodyPr/>
        <a:lstStyle/>
        <a:p>
          <a:endParaRPr lang="ru-RU"/>
        </a:p>
      </dgm:t>
    </dgm:pt>
    <dgm:pt modelId="{A8CDEC30-AE3A-4547-87C8-A04279869030}" type="sibTrans" cxnId="{5061C66A-5473-4C89-BA46-B4DC729380FA}">
      <dgm:prSet/>
      <dgm:spPr/>
      <dgm:t>
        <a:bodyPr/>
        <a:lstStyle/>
        <a:p>
          <a:endParaRPr lang="ru-RU"/>
        </a:p>
      </dgm:t>
    </dgm:pt>
    <dgm:pt modelId="{90E1B9BC-8DF3-4CDF-8BE5-60BF26AD3403}">
      <dgm:prSet phldrT="[Текст]" custT="1"/>
      <dgm:spPr/>
      <dgm:t>
        <a:bodyPr/>
        <a:lstStyle/>
        <a:p>
          <a:r>
            <a:rPr lang="ru-RU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Рыбко</a:t>
          </a: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Юрий Юрьевич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52C30-C0C4-4D87-A75F-44BC78BFADBE}" type="parTrans" cxnId="{4508A6F8-F639-4A53-9F15-CEF40378E61D}">
      <dgm:prSet/>
      <dgm:spPr/>
      <dgm:t>
        <a:bodyPr/>
        <a:lstStyle/>
        <a:p>
          <a:endParaRPr lang="ru-RU"/>
        </a:p>
      </dgm:t>
    </dgm:pt>
    <dgm:pt modelId="{1E51D893-1404-4084-A8E4-1CCCB9EF3971}" type="sibTrans" cxnId="{4508A6F8-F639-4A53-9F15-CEF40378E61D}">
      <dgm:prSet/>
      <dgm:spPr/>
      <dgm:t>
        <a:bodyPr/>
        <a:lstStyle/>
        <a:p>
          <a:endParaRPr lang="ru-RU"/>
        </a:p>
      </dgm:t>
    </dgm:pt>
    <dgm:pt modelId="{577D2C53-3A94-4133-AD7C-C9A18BAD4B33}">
      <dgm:prSet phldrT="[Текст]" custT="1"/>
      <dgm:spPr/>
      <dgm:t>
        <a:bodyPr/>
        <a:lstStyle/>
        <a:p>
          <a:r>
            <a:rPr lang="ru-RU" sz="2500" i="1" dirty="0" smtClean="0"/>
            <a:t>Заместитель министра экономического развития по развитию предпринимательства и рынков</a:t>
          </a:r>
          <a:endParaRPr lang="ru-RU" sz="2500" i="1" dirty="0"/>
        </a:p>
      </dgm:t>
    </dgm:pt>
    <dgm:pt modelId="{51E15B69-4781-476F-989D-9B5D68D9AF21}" type="parTrans" cxnId="{4375369D-7CC6-4CB2-9500-12C22F50EB2B}">
      <dgm:prSet/>
      <dgm:spPr/>
      <dgm:t>
        <a:bodyPr/>
        <a:lstStyle/>
        <a:p>
          <a:endParaRPr lang="ru-RU"/>
        </a:p>
      </dgm:t>
    </dgm:pt>
    <dgm:pt modelId="{03D27919-5974-4BDA-B114-B3F065336A1B}" type="sibTrans" cxnId="{4375369D-7CC6-4CB2-9500-12C22F50EB2B}">
      <dgm:prSet/>
      <dgm:spPr/>
      <dgm:t>
        <a:bodyPr/>
        <a:lstStyle/>
        <a:p>
          <a:endParaRPr lang="ru-RU"/>
        </a:p>
      </dgm:t>
    </dgm:pt>
    <dgm:pt modelId="{1BD46097-AC1C-4B08-8297-C982C41C5E2D}">
      <dgm:prSet phldrT="[Текст]" custT="1"/>
      <dgm:spPr/>
      <dgm:t>
        <a:bodyPr/>
        <a:lstStyle/>
        <a:p>
          <a:r>
            <a:rPr lang="ru-RU" sz="2500" i="1" dirty="0" smtClean="0"/>
            <a:t>Начальник управления регулирования и развития инвестиционной деятельности министерства экономического развития края</a:t>
          </a:r>
          <a:endParaRPr lang="ru-RU" sz="2500" i="1" dirty="0"/>
        </a:p>
      </dgm:t>
    </dgm:pt>
    <dgm:pt modelId="{EDE4BB13-AD17-4ABA-90F9-39AEA018340C}" type="parTrans" cxnId="{87320510-36A4-423C-AD85-9DBF9D9761B9}">
      <dgm:prSet/>
      <dgm:spPr/>
      <dgm:t>
        <a:bodyPr/>
        <a:lstStyle/>
        <a:p>
          <a:endParaRPr lang="ru-RU"/>
        </a:p>
      </dgm:t>
    </dgm:pt>
    <dgm:pt modelId="{5DD588D6-D4BC-4F22-B4FA-053CED5B7FC3}" type="sibTrans" cxnId="{87320510-36A4-423C-AD85-9DBF9D9761B9}">
      <dgm:prSet/>
      <dgm:spPr/>
      <dgm:t>
        <a:bodyPr/>
        <a:lstStyle/>
        <a:p>
          <a:endParaRPr lang="ru-RU"/>
        </a:p>
      </dgm:t>
    </dgm:pt>
    <dgm:pt modelId="{8AD6CEC0-8C97-4FBB-9BBE-A681D29D8E10}">
      <dgm:prSet phldrT="[Текст]" custT="1"/>
      <dgm:spPr/>
      <dgm:t>
        <a:bodyPr/>
        <a:lstStyle/>
        <a:p>
          <a:r>
            <a:rPr lang="ru-RU" sz="3000" b="1" dirty="0" smtClean="0">
              <a:solidFill>
                <a:srgbClr val="FF0000"/>
              </a:solidFill>
              <a:effectLst/>
            </a:rPr>
            <a:t>40-23-97</a:t>
          </a:r>
          <a:endParaRPr lang="ru-RU" sz="3000" b="1" dirty="0">
            <a:solidFill>
              <a:srgbClr val="FF0000"/>
            </a:solidFill>
            <a:effectLst/>
          </a:endParaRPr>
        </a:p>
      </dgm:t>
    </dgm:pt>
    <dgm:pt modelId="{2F1D08A6-AD8E-4ACB-8713-F99E766FD286}" type="parTrans" cxnId="{18089D3A-38DF-42F8-A21C-CCF7F16BFCA3}">
      <dgm:prSet/>
      <dgm:spPr/>
      <dgm:t>
        <a:bodyPr/>
        <a:lstStyle/>
        <a:p>
          <a:endParaRPr lang="ru-RU"/>
        </a:p>
      </dgm:t>
    </dgm:pt>
    <dgm:pt modelId="{473D1A8F-1050-4682-8303-C980678A9E38}" type="sibTrans" cxnId="{18089D3A-38DF-42F8-A21C-CCF7F16BFCA3}">
      <dgm:prSet/>
      <dgm:spPr/>
      <dgm:t>
        <a:bodyPr/>
        <a:lstStyle/>
        <a:p>
          <a:endParaRPr lang="ru-RU"/>
        </a:p>
      </dgm:t>
    </dgm:pt>
    <dgm:pt modelId="{2BE72199-045D-49E0-98DF-26554F971BFF}">
      <dgm:prSet custT="1"/>
      <dgm:spPr/>
      <dgm:t>
        <a:bodyPr/>
        <a:lstStyle/>
        <a:p>
          <a:r>
            <a:rPr lang="en-US" sz="3000" b="1" dirty="0" smtClean="0">
              <a:solidFill>
                <a:srgbClr val="FF0000"/>
              </a:solidFill>
              <a:effectLst/>
            </a:rPr>
            <a:t>y.y.rybko@adm.khv.ru</a:t>
          </a:r>
          <a:endParaRPr lang="ru-RU" sz="3000" b="1" dirty="0">
            <a:solidFill>
              <a:srgbClr val="FF0000"/>
            </a:solidFill>
            <a:effectLst/>
          </a:endParaRPr>
        </a:p>
      </dgm:t>
    </dgm:pt>
    <dgm:pt modelId="{7E3DA582-D6EA-4AD5-BF0E-CA512ABE4F99}" type="parTrans" cxnId="{097D4BE3-1F34-43DC-881D-4535A27AEFEB}">
      <dgm:prSet/>
      <dgm:spPr/>
      <dgm:t>
        <a:bodyPr/>
        <a:lstStyle/>
        <a:p>
          <a:endParaRPr lang="ru-RU"/>
        </a:p>
      </dgm:t>
    </dgm:pt>
    <dgm:pt modelId="{6F938C75-96D5-4F42-92E9-9A0C50CE604A}" type="sibTrans" cxnId="{097D4BE3-1F34-43DC-881D-4535A27AEFEB}">
      <dgm:prSet/>
      <dgm:spPr/>
      <dgm:t>
        <a:bodyPr/>
        <a:lstStyle/>
        <a:p>
          <a:endParaRPr lang="ru-RU"/>
        </a:p>
      </dgm:t>
    </dgm:pt>
    <dgm:pt modelId="{3D2A020C-7BB6-4A39-BA2B-3275DF72AF65}">
      <dgm:prSet phldrT="[Текст]" custT="1"/>
      <dgm:spPr/>
      <dgm:t>
        <a:bodyPr/>
        <a:lstStyle/>
        <a:p>
          <a:r>
            <a:rPr lang="ru-RU" sz="3000" b="1" dirty="0" smtClean="0">
              <a:solidFill>
                <a:srgbClr val="FF0000"/>
              </a:solidFill>
              <a:effectLst/>
            </a:rPr>
            <a:t>40-23-94, 32-53-45</a:t>
          </a:r>
          <a:endParaRPr lang="ru-RU" sz="3000" b="1" dirty="0">
            <a:solidFill>
              <a:srgbClr val="FF0000"/>
            </a:solidFill>
            <a:effectLst/>
          </a:endParaRPr>
        </a:p>
      </dgm:t>
    </dgm:pt>
    <dgm:pt modelId="{63F0BE78-C172-4A48-A42B-447A7A4601FB}" type="parTrans" cxnId="{4B469D31-C5BD-49E3-9E89-320F6685105C}">
      <dgm:prSet/>
      <dgm:spPr/>
      <dgm:t>
        <a:bodyPr/>
        <a:lstStyle/>
        <a:p>
          <a:endParaRPr lang="ru-RU"/>
        </a:p>
      </dgm:t>
    </dgm:pt>
    <dgm:pt modelId="{9910B503-D660-4FF7-8431-E6AAB043021C}" type="sibTrans" cxnId="{4B469D31-C5BD-49E3-9E89-320F6685105C}">
      <dgm:prSet/>
      <dgm:spPr/>
      <dgm:t>
        <a:bodyPr/>
        <a:lstStyle/>
        <a:p>
          <a:endParaRPr lang="ru-RU"/>
        </a:p>
      </dgm:t>
    </dgm:pt>
    <dgm:pt modelId="{3DDC25FD-E6A4-4AED-942C-F76F36A84BBF}">
      <dgm:prSet custT="1"/>
      <dgm:spPr/>
      <dgm:t>
        <a:bodyPr/>
        <a:lstStyle/>
        <a:p>
          <a:r>
            <a:rPr lang="en-US" sz="3000" b="1" dirty="0" smtClean="0">
              <a:solidFill>
                <a:srgbClr val="FF0000"/>
              </a:solidFill>
              <a:effectLst/>
            </a:rPr>
            <a:t>i.o.zagorskij@adm.khv.ru</a:t>
          </a:r>
          <a:endParaRPr lang="ru-RU" sz="3000" b="1" dirty="0">
            <a:solidFill>
              <a:srgbClr val="FF0000"/>
            </a:solidFill>
            <a:effectLst/>
          </a:endParaRPr>
        </a:p>
      </dgm:t>
    </dgm:pt>
    <dgm:pt modelId="{FD6C07F9-88BC-4960-AD9E-D1DC707509AB}" type="parTrans" cxnId="{B24A811F-76CB-465A-80FD-E82C34053091}">
      <dgm:prSet/>
      <dgm:spPr/>
      <dgm:t>
        <a:bodyPr/>
        <a:lstStyle/>
        <a:p>
          <a:endParaRPr lang="ru-RU"/>
        </a:p>
      </dgm:t>
    </dgm:pt>
    <dgm:pt modelId="{6CC8E745-F512-4B55-9370-D013EBF55DAC}" type="sibTrans" cxnId="{B24A811F-76CB-465A-80FD-E82C34053091}">
      <dgm:prSet/>
      <dgm:spPr/>
      <dgm:t>
        <a:bodyPr/>
        <a:lstStyle/>
        <a:p>
          <a:endParaRPr lang="ru-RU"/>
        </a:p>
      </dgm:t>
    </dgm:pt>
    <dgm:pt modelId="{6A3B3A7E-4C30-4087-B455-300AA9EAA928}" type="pres">
      <dgm:prSet presAssocID="{767ED96E-9119-425B-AF51-355B1DBC6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EE15E-FAA3-46BE-890B-573CED9D0160}" type="pres">
      <dgm:prSet presAssocID="{7052F45D-AB8D-4B97-B4E6-6A661E14D96C}" presName="parentLin" presStyleCnt="0"/>
      <dgm:spPr/>
    </dgm:pt>
    <dgm:pt modelId="{3E9ED65D-786F-4854-8123-63C5E13B1CDC}" type="pres">
      <dgm:prSet presAssocID="{7052F45D-AB8D-4B97-B4E6-6A661E14D96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20B73FF-BC82-464B-9C3E-B9126D921E30}" type="pres">
      <dgm:prSet presAssocID="{7052F45D-AB8D-4B97-B4E6-6A661E14D9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CDC7C-DAA6-4CCF-96B1-20B004611A60}" type="pres">
      <dgm:prSet presAssocID="{7052F45D-AB8D-4B97-B4E6-6A661E14D96C}" presName="negativeSpace" presStyleCnt="0"/>
      <dgm:spPr/>
    </dgm:pt>
    <dgm:pt modelId="{ACC581B5-D1B4-418E-B5B7-DB5B31D1E5F0}" type="pres">
      <dgm:prSet presAssocID="{7052F45D-AB8D-4B97-B4E6-6A661E14D96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00BDB-8A5E-4E91-8D6C-2ACB1C68C7A4}" type="pres">
      <dgm:prSet presAssocID="{A8CDEC30-AE3A-4547-87C8-A04279869030}" presName="spaceBetweenRectangles" presStyleCnt="0"/>
      <dgm:spPr/>
    </dgm:pt>
    <dgm:pt modelId="{CF4D1D37-0FB2-4FB9-A691-3143DD855CD1}" type="pres">
      <dgm:prSet presAssocID="{90E1B9BC-8DF3-4CDF-8BE5-60BF26AD3403}" presName="parentLin" presStyleCnt="0"/>
      <dgm:spPr/>
    </dgm:pt>
    <dgm:pt modelId="{ACEFE8ED-A5B7-490D-96BE-556C329268C3}" type="pres">
      <dgm:prSet presAssocID="{90E1B9BC-8DF3-4CDF-8BE5-60BF26AD340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CC3A247-E2B0-4FAA-B988-D61825C4EE70}" type="pres">
      <dgm:prSet presAssocID="{90E1B9BC-8DF3-4CDF-8BE5-60BF26AD34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1327E-103C-492B-B6C3-1BA13D298649}" type="pres">
      <dgm:prSet presAssocID="{90E1B9BC-8DF3-4CDF-8BE5-60BF26AD3403}" presName="negativeSpace" presStyleCnt="0"/>
      <dgm:spPr/>
    </dgm:pt>
    <dgm:pt modelId="{D131F039-24F3-41CB-90E7-64115F27F8E3}" type="pres">
      <dgm:prSet presAssocID="{90E1B9BC-8DF3-4CDF-8BE5-60BF26AD340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63744-E363-4C4C-B36C-932D2C6CB10D}" type="presOf" srcId="{767ED96E-9119-425B-AF51-355B1DBC6112}" destId="{6A3B3A7E-4C30-4087-B455-300AA9EAA928}" srcOrd="0" destOrd="0" presId="urn:microsoft.com/office/officeart/2005/8/layout/list1"/>
    <dgm:cxn modelId="{3714FDDF-E14F-4390-A567-D7BC01E1FB56}" type="presOf" srcId="{3D2A020C-7BB6-4A39-BA2B-3275DF72AF65}" destId="{ACC581B5-D1B4-418E-B5B7-DB5B31D1E5F0}" srcOrd="0" destOrd="1" presId="urn:microsoft.com/office/officeart/2005/8/layout/list1"/>
    <dgm:cxn modelId="{B40030D0-C71F-4AB0-9F3D-0A3808B1491F}" type="presOf" srcId="{90E1B9BC-8DF3-4CDF-8BE5-60BF26AD3403}" destId="{8CC3A247-E2B0-4FAA-B988-D61825C4EE70}" srcOrd="1" destOrd="0" presId="urn:microsoft.com/office/officeart/2005/8/layout/list1"/>
    <dgm:cxn modelId="{B9806262-5DB0-4238-950C-CAF0E4B5A479}" type="presOf" srcId="{7052F45D-AB8D-4B97-B4E6-6A661E14D96C}" destId="{3E9ED65D-786F-4854-8123-63C5E13B1CDC}" srcOrd="0" destOrd="0" presId="urn:microsoft.com/office/officeart/2005/8/layout/list1"/>
    <dgm:cxn modelId="{D107E508-FF46-4783-AB2B-2F3CEEB5DACC}" type="presOf" srcId="{7052F45D-AB8D-4B97-B4E6-6A661E14D96C}" destId="{620B73FF-BC82-464B-9C3E-B9126D921E30}" srcOrd="1" destOrd="0" presId="urn:microsoft.com/office/officeart/2005/8/layout/list1"/>
    <dgm:cxn modelId="{18089D3A-38DF-42F8-A21C-CCF7F16BFCA3}" srcId="{90E1B9BC-8DF3-4CDF-8BE5-60BF26AD3403}" destId="{8AD6CEC0-8C97-4FBB-9BBE-A681D29D8E10}" srcOrd="1" destOrd="0" parTransId="{2F1D08A6-AD8E-4ACB-8713-F99E766FD286}" sibTransId="{473D1A8F-1050-4682-8303-C980678A9E38}"/>
    <dgm:cxn modelId="{5061C66A-5473-4C89-BA46-B4DC729380FA}" srcId="{767ED96E-9119-425B-AF51-355B1DBC6112}" destId="{7052F45D-AB8D-4B97-B4E6-6A661E14D96C}" srcOrd="0" destOrd="0" parTransId="{09A05649-9C0D-4A47-AAAC-EFB28F40AF20}" sibTransId="{A8CDEC30-AE3A-4547-87C8-A04279869030}"/>
    <dgm:cxn modelId="{4B469D31-C5BD-49E3-9E89-320F6685105C}" srcId="{7052F45D-AB8D-4B97-B4E6-6A661E14D96C}" destId="{3D2A020C-7BB6-4A39-BA2B-3275DF72AF65}" srcOrd="1" destOrd="0" parTransId="{63F0BE78-C172-4A48-A42B-447A7A4601FB}" sibTransId="{9910B503-D660-4FF7-8431-E6AAB043021C}"/>
    <dgm:cxn modelId="{1459921E-7544-4D84-8F6E-78FE55A57428}" type="presOf" srcId="{3DDC25FD-E6A4-4AED-942C-F76F36A84BBF}" destId="{ACC581B5-D1B4-418E-B5B7-DB5B31D1E5F0}" srcOrd="0" destOrd="2" presId="urn:microsoft.com/office/officeart/2005/8/layout/list1"/>
    <dgm:cxn modelId="{B24A811F-76CB-465A-80FD-E82C34053091}" srcId="{7052F45D-AB8D-4B97-B4E6-6A661E14D96C}" destId="{3DDC25FD-E6A4-4AED-942C-F76F36A84BBF}" srcOrd="2" destOrd="0" parTransId="{FD6C07F9-88BC-4960-AD9E-D1DC707509AB}" sibTransId="{6CC8E745-F512-4B55-9370-D013EBF55DAC}"/>
    <dgm:cxn modelId="{4375369D-7CC6-4CB2-9500-12C22F50EB2B}" srcId="{7052F45D-AB8D-4B97-B4E6-6A661E14D96C}" destId="{577D2C53-3A94-4133-AD7C-C9A18BAD4B33}" srcOrd="0" destOrd="0" parTransId="{51E15B69-4781-476F-989D-9B5D68D9AF21}" sibTransId="{03D27919-5974-4BDA-B114-B3F065336A1B}"/>
    <dgm:cxn modelId="{2E438707-EE69-4CF3-920F-252AAB311E61}" type="presOf" srcId="{8AD6CEC0-8C97-4FBB-9BBE-A681D29D8E10}" destId="{D131F039-24F3-41CB-90E7-64115F27F8E3}" srcOrd="0" destOrd="1" presId="urn:microsoft.com/office/officeart/2005/8/layout/list1"/>
    <dgm:cxn modelId="{87320510-36A4-423C-AD85-9DBF9D9761B9}" srcId="{90E1B9BC-8DF3-4CDF-8BE5-60BF26AD3403}" destId="{1BD46097-AC1C-4B08-8297-C982C41C5E2D}" srcOrd="0" destOrd="0" parTransId="{EDE4BB13-AD17-4ABA-90F9-39AEA018340C}" sibTransId="{5DD588D6-D4BC-4F22-B4FA-053CED5B7FC3}"/>
    <dgm:cxn modelId="{097D4BE3-1F34-43DC-881D-4535A27AEFEB}" srcId="{90E1B9BC-8DF3-4CDF-8BE5-60BF26AD3403}" destId="{2BE72199-045D-49E0-98DF-26554F971BFF}" srcOrd="2" destOrd="0" parTransId="{7E3DA582-D6EA-4AD5-BF0E-CA512ABE4F99}" sibTransId="{6F938C75-96D5-4F42-92E9-9A0C50CE604A}"/>
    <dgm:cxn modelId="{35A10DE3-D05B-41C8-9A0E-072F29E95591}" type="presOf" srcId="{577D2C53-3A94-4133-AD7C-C9A18BAD4B33}" destId="{ACC581B5-D1B4-418E-B5B7-DB5B31D1E5F0}" srcOrd="0" destOrd="0" presId="urn:microsoft.com/office/officeart/2005/8/layout/list1"/>
    <dgm:cxn modelId="{944CB724-6D61-41C8-A7A5-868820522F64}" type="presOf" srcId="{90E1B9BC-8DF3-4CDF-8BE5-60BF26AD3403}" destId="{ACEFE8ED-A5B7-490D-96BE-556C329268C3}" srcOrd="0" destOrd="0" presId="urn:microsoft.com/office/officeart/2005/8/layout/list1"/>
    <dgm:cxn modelId="{0DA6931D-84CB-490C-95D1-3086EC0D0B7E}" type="presOf" srcId="{1BD46097-AC1C-4B08-8297-C982C41C5E2D}" destId="{D131F039-24F3-41CB-90E7-64115F27F8E3}" srcOrd="0" destOrd="0" presId="urn:microsoft.com/office/officeart/2005/8/layout/list1"/>
    <dgm:cxn modelId="{4508A6F8-F639-4A53-9F15-CEF40378E61D}" srcId="{767ED96E-9119-425B-AF51-355B1DBC6112}" destId="{90E1B9BC-8DF3-4CDF-8BE5-60BF26AD3403}" srcOrd="1" destOrd="0" parTransId="{D7F52C30-C0C4-4D87-A75F-44BC78BFADBE}" sibTransId="{1E51D893-1404-4084-A8E4-1CCCB9EF3971}"/>
    <dgm:cxn modelId="{F0EDAFCA-7266-4DE4-BEC7-596C04988660}" type="presOf" srcId="{2BE72199-045D-49E0-98DF-26554F971BFF}" destId="{D131F039-24F3-41CB-90E7-64115F27F8E3}" srcOrd="0" destOrd="2" presId="urn:microsoft.com/office/officeart/2005/8/layout/list1"/>
    <dgm:cxn modelId="{0C763120-46F1-4519-ADCE-9C796A47C81C}" type="presParOf" srcId="{6A3B3A7E-4C30-4087-B455-300AA9EAA928}" destId="{A0BEE15E-FAA3-46BE-890B-573CED9D0160}" srcOrd="0" destOrd="0" presId="urn:microsoft.com/office/officeart/2005/8/layout/list1"/>
    <dgm:cxn modelId="{BDC8B817-7FC7-417B-886B-BE4A9DB711CE}" type="presParOf" srcId="{A0BEE15E-FAA3-46BE-890B-573CED9D0160}" destId="{3E9ED65D-786F-4854-8123-63C5E13B1CDC}" srcOrd="0" destOrd="0" presId="urn:microsoft.com/office/officeart/2005/8/layout/list1"/>
    <dgm:cxn modelId="{33F12A19-83AD-44A8-B7A4-A7790563DA06}" type="presParOf" srcId="{A0BEE15E-FAA3-46BE-890B-573CED9D0160}" destId="{620B73FF-BC82-464B-9C3E-B9126D921E30}" srcOrd="1" destOrd="0" presId="urn:microsoft.com/office/officeart/2005/8/layout/list1"/>
    <dgm:cxn modelId="{086431F4-D491-42DA-BFAD-536991C4C2D1}" type="presParOf" srcId="{6A3B3A7E-4C30-4087-B455-300AA9EAA928}" destId="{5A9CDC7C-DAA6-4CCF-96B1-20B004611A60}" srcOrd="1" destOrd="0" presId="urn:microsoft.com/office/officeart/2005/8/layout/list1"/>
    <dgm:cxn modelId="{82F64CD4-FF5A-4309-B7BD-5300F584009D}" type="presParOf" srcId="{6A3B3A7E-4C30-4087-B455-300AA9EAA928}" destId="{ACC581B5-D1B4-418E-B5B7-DB5B31D1E5F0}" srcOrd="2" destOrd="0" presId="urn:microsoft.com/office/officeart/2005/8/layout/list1"/>
    <dgm:cxn modelId="{E6923629-8D82-44B3-97B5-7F7EF259CE55}" type="presParOf" srcId="{6A3B3A7E-4C30-4087-B455-300AA9EAA928}" destId="{BB700BDB-8A5E-4E91-8D6C-2ACB1C68C7A4}" srcOrd="3" destOrd="0" presId="urn:microsoft.com/office/officeart/2005/8/layout/list1"/>
    <dgm:cxn modelId="{7C0B446F-0831-48D4-96F0-A9E3317F3A1E}" type="presParOf" srcId="{6A3B3A7E-4C30-4087-B455-300AA9EAA928}" destId="{CF4D1D37-0FB2-4FB9-A691-3143DD855CD1}" srcOrd="4" destOrd="0" presId="urn:microsoft.com/office/officeart/2005/8/layout/list1"/>
    <dgm:cxn modelId="{7EC6BE0F-2C92-4ACE-BEA4-97D786F2D13C}" type="presParOf" srcId="{CF4D1D37-0FB2-4FB9-A691-3143DD855CD1}" destId="{ACEFE8ED-A5B7-490D-96BE-556C329268C3}" srcOrd="0" destOrd="0" presId="urn:microsoft.com/office/officeart/2005/8/layout/list1"/>
    <dgm:cxn modelId="{4AD75219-B0AF-4E57-A9E1-18169B4157C3}" type="presParOf" srcId="{CF4D1D37-0FB2-4FB9-A691-3143DD855CD1}" destId="{8CC3A247-E2B0-4FAA-B988-D61825C4EE70}" srcOrd="1" destOrd="0" presId="urn:microsoft.com/office/officeart/2005/8/layout/list1"/>
    <dgm:cxn modelId="{5E93CDD8-C80D-45B3-9890-2821308785CB}" type="presParOf" srcId="{6A3B3A7E-4C30-4087-B455-300AA9EAA928}" destId="{F3C1327E-103C-492B-B6C3-1BA13D298649}" srcOrd="5" destOrd="0" presId="urn:microsoft.com/office/officeart/2005/8/layout/list1"/>
    <dgm:cxn modelId="{E891B5D8-9753-49DF-991D-57CFBEA9E52D}" type="presParOf" srcId="{6A3B3A7E-4C30-4087-B455-300AA9EAA928}" destId="{D131F039-24F3-41CB-90E7-64115F27F8E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287E0-3F92-4648-B056-681360CF335E}">
      <dsp:nvSpPr>
        <dsp:cNvPr id="0" name=""/>
        <dsp:cNvSpPr/>
      </dsp:nvSpPr>
      <dsp:spPr>
        <a:xfrm rot="10800000">
          <a:off x="864088" y="998"/>
          <a:ext cx="11055049" cy="755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26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Хабаровский край в 2015 году занял 6 место в России и 1 место  в ДФО в рейтинге качества осуществления ОРВ в субъектах РФ</a:t>
          </a:r>
          <a:endParaRPr lang="ru-RU" sz="1600" b="1" kern="1200" dirty="0"/>
        </a:p>
      </dsp:txBody>
      <dsp:txXfrm rot="10800000">
        <a:off x="1053024" y="998"/>
        <a:ext cx="10866113" cy="755744"/>
      </dsp:txXfrm>
    </dsp:sp>
    <dsp:sp modelId="{7B5309CD-417C-4AF1-9864-EBAC1953C0A1}">
      <dsp:nvSpPr>
        <dsp:cNvPr id="0" name=""/>
        <dsp:cNvSpPr/>
      </dsp:nvSpPr>
      <dsp:spPr>
        <a:xfrm>
          <a:off x="174221" y="998"/>
          <a:ext cx="755744" cy="7557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0B1B1-4FD5-4ABB-B544-CB93026D0D8D}">
      <dsp:nvSpPr>
        <dsp:cNvPr id="0" name=""/>
        <dsp:cNvSpPr/>
      </dsp:nvSpPr>
      <dsp:spPr>
        <a:xfrm rot="10800000">
          <a:off x="864088" y="982338"/>
          <a:ext cx="11055049" cy="755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26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Институт ОРВ в крае встроен в нормотворческий процесс и обладает блокирующими функциями. </a:t>
          </a:r>
          <a:br>
            <a:rPr lang="ru-RU" sz="1600" b="1" kern="1200" dirty="0" smtClean="0"/>
          </a:br>
          <a:r>
            <a:rPr lang="ru-RU" sz="1600" b="1" kern="1200" dirty="0" smtClean="0"/>
            <a:t>Проект НПА края по вопросам предпринимательской и инвестиционной деятельности может быть принят только при наличии положительного заключения об ОРВ. </a:t>
          </a:r>
          <a:endParaRPr lang="ru-RU" sz="1600" b="1" kern="1200" dirty="0"/>
        </a:p>
      </dsp:txBody>
      <dsp:txXfrm rot="10800000">
        <a:off x="1053024" y="982338"/>
        <a:ext cx="10866113" cy="755744"/>
      </dsp:txXfrm>
    </dsp:sp>
    <dsp:sp modelId="{412C1505-EE22-468B-B5C5-ED11A79D17BF}">
      <dsp:nvSpPr>
        <dsp:cNvPr id="0" name=""/>
        <dsp:cNvSpPr/>
      </dsp:nvSpPr>
      <dsp:spPr>
        <a:xfrm>
          <a:off x="174221" y="982338"/>
          <a:ext cx="755744" cy="75574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3020-B857-41B1-BA76-EF7E4F16B375}">
      <dsp:nvSpPr>
        <dsp:cNvPr id="0" name=""/>
        <dsp:cNvSpPr/>
      </dsp:nvSpPr>
      <dsp:spPr>
        <a:xfrm rot="10800000">
          <a:off x="864088" y="1963679"/>
          <a:ext cx="11055049" cy="755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26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 2014 г. </a:t>
          </a:r>
          <a:r>
            <a:rPr lang="ru-RU" sz="1600" b="1" i="0" kern="1200" dirty="0" smtClean="0"/>
            <a:t>процедура ОРВ с публичными консультациями была проведена в отношении </a:t>
          </a:r>
          <a:br>
            <a:rPr lang="ru-RU" sz="1600" b="1" i="0" kern="1200" dirty="0" smtClean="0"/>
          </a:br>
          <a:r>
            <a:rPr lang="ru-RU" sz="1600" b="1" i="0" kern="1200" dirty="0" smtClean="0"/>
            <a:t>250 проектов НПА края, из них 46 - были направлены на доработку в связи с выявлением в них положений, затрудняющих ведение предпринимательской и инвестиционной деятельности</a:t>
          </a:r>
          <a:endParaRPr lang="ru-RU" sz="1600" b="1" kern="1200" dirty="0"/>
        </a:p>
      </dsp:txBody>
      <dsp:txXfrm rot="10800000">
        <a:off x="1053024" y="1963679"/>
        <a:ext cx="10866113" cy="755744"/>
      </dsp:txXfrm>
    </dsp:sp>
    <dsp:sp modelId="{41C956FD-695E-4FB9-B2DA-CC8FEC76CA26}">
      <dsp:nvSpPr>
        <dsp:cNvPr id="0" name=""/>
        <dsp:cNvSpPr/>
      </dsp:nvSpPr>
      <dsp:spPr>
        <a:xfrm>
          <a:off x="174221" y="1963679"/>
          <a:ext cx="755744" cy="75574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034E0-1CA3-4970-8C22-738A0041AB78}">
      <dsp:nvSpPr>
        <dsp:cNvPr id="0" name=""/>
        <dsp:cNvSpPr/>
      </dsp:nvSpPr>
      <dsp:spPr>
        <a:xfrm rot="10800000">
          <a:off x="864088" y="2945019"/>
          <a:ext cx="11055049" cy="755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26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 Региональном портале (regulation.khv.gov.ru) зарегистрировано порядка 50 экспертов,</a:t>
          </a:r>
          <a:br>
            <a:rPr lang="ru-RU" sz="1600" b="1" kern="1200" dirty="0" smtClean="0"/>
          </a:br>
          <a:r>
            <a:rPr lang="ru-RU" sz="1600" b="1" kern="1200" dirty="0" smtClean="0"/>
            <a:t>более 210 пользователей и 190 разработчиков.</a:t>
          </a:r>
          <a:endParaRPr lang="ru-RU" sz="1600" b="1" kern="1200" dirty="0"/>
        </a:p>
      </dsp:txBody>
      <dsp:txXfrm rot="10800000">
        <a:off x="1053024" y="2945019"/>
        <a:ext cx="10866113" cy="755744"/>
      </dsp:txXfrm>
    </dsp:sp>
    <dsp:sp modelId="{10D973E9-1094-4DEE-8222-1AA631D8DEA3}">
      <dsp:nvSpPr>
        <dsp:cNvPr id="0" name=""/>
        <dsp:cNvSpPr/>
      </dsp:nvSpPr>
      <dsp:spPr>
        <a:xfrm>
          <a:off x="174221" y="2945019"/>
          <a:ext cx="755744" cy="75574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91245-8E2F-4AAF-9C7D-E75B5AEAC989}">
      <dsp:nvSpPr>
        <dsp:cNvPr id="0" name=""/>
        <dsp:cNvSpPr/>
      </dsp:nvSpPr>
      <dsp:spPr>
        <a:xfrm rot="10800000">
          <a:off x="864088" y="3926359"/>
          <a:ext cx="11055049" cy="755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26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 начала реализации института ОРВ в крае от представителей экспертного сообщества поступило порядка 500 мнений, из них более 200 предложений и замечаний.</a:t>
          </a:r>
          <a:br>
            <a:rPr lang="ru-RU" sz="1600" b="1" kern="1200" dirty="0" smtClean="0"/>
          </a:br>
          <a:r>
            <a:rPr lang="ru-RU" sz="1600" b="1" kern="1200" dirty="0" smtClean="0"/>
            <a:t>Более 50 % всех предложений и замечаний были учтены.</a:t>
          </a:r>
          <a:endParaRPr lang="ru-RU" sz="1600" b="1" kern="1200" dirty="0"/>
        </a:p>
      </dsp:txBody>
      <dsp:txXfrm rot="10800000">
        <a:off x="1053024" y="3926359"/>
        <a:ext cx="10866113" cy="755744"/>
      </dsp:txXfrm>
    </dsp:sp>
    <dsp:sp modelId="{215EFA0D-22D2-4916-9E6B-531BCB19A6FC}">
      <dsp:nvSpPr>
        <dsp:cNvPr id="0" name=""/>
        <dsp:cNvSpPr/>
      </dsp:nvSpPr>
      <dsp:spPr>
        <a:xfrm>
          <a:off x="174221" y="3926359"/>
          <a:ext cx="755744" cy="75574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DE49B-0F5F-4F9D-92EE-A6F98D8D3CC1}">
      <dsp:nvSpPr>
        <dsp:cNvPr id="0" name=""/>
        <dsp:cNvSpPr/>
      </dsp:nvSpPr>
      <dsp:spPr>
        <a:xfrm rot="10800000">
          <a:off x="864088" y="4907699"/>
          <a:ext cx="11055049" cy="14006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26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Официальным сайтом проведения процедуры ОРВ является Региональный портал (regulation.khv.gov.ru). Информация о результатах процедуры ОРВ проектов НПА края размещается на сайте Минэкономразвития края (minec.khabkrai.ru), информация о новостях ОРВ в крае - на портале Правительства края (khabkrai.ru), сайте Минэкономразвития края (minec.khabkrai.ru), сайте «Малый и средний бизнес Хабаровского края» (</a:t>
          </a:r>
          <a:r>
            <a:rPr lang="en-US" sz="1600" b="1" kern="1200" dirty="0" smtClean="0"/>
            <a:t>msb.khabkrai.ru</a:t>
          </a:r>
          <a:r>
            <a:rPr lang="ru-RU" sz="1600" b="1" kern="1200" dirty="0" smtClean="0"/>
            <a:t>), а также на федеральном информационном портале об ОРВ (orv.gov.ru).</a:t>
          </a:r>
          <a:endParaRPr lang="ru-RU" sz="1600" b="1" kern="1200" dirty="0"/>
        </a:p>
      </dsp:txBody>
      <dsp:txXfrm rot="10800000">
        <a:off x="1214243" y="4907699"/>
        <a:ext cx="10704894" cy="1400621"/>
      </dsp:txXfrm>
    </dsp:sp>
    <dsp:sp modelId="{29E8D33C-7595-4A0A-A0EA-4317DB32A438}">
      <dsp:nvSpPr>
        <dsp:cNvPr id="0" name=""/>
        <dsp:cNvSpPr/>
      </dsp:nvSpPr>
      <dsp:spPr>
        <a:xfrm>
          <a:off x="174221" y="5230137"/>
          <a:ext cx="755744" cy="75574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B80AA-0562-46BC-93AD-66ADCC038E7D}">
      <dsp:nvSpPr>
        <dsp:cNvPr id="0" name=""/>
        <dsp:cNvSpPr/>
      </dsp:nvSpPr>
      <dsp:spPr>
        <a:xfrm>
          <a:off x="2556284" y="1197723"/>
          <a:ext cx="1808589" cy="31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43"/>
              </a:lnTo>
              <a:lnTo>
                <a:pt x="1808589" y="156943"/>
              </a:lnTo>
              <a:lnTo>
                <a:pt x="1808589" y="313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93237-493A-4117-866E-A38340E7274C}">
      <dsp:nvSpPr>
        <dsp:cNvPr id="0" name=""/>
        <dsp:cNvSpPr/>
      </dsp:nvSpPr>
      <dsp:spPr>
        <a:xfrm>
          <a:off x="2510564" y="1197723"/>
          <a:ext cx="91440" cy="3138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981A8-5337-48CF-B139-ECE5E4C9E17B}">
      <dsp:nvSpPr>
        <dsp:cNvPr id="0" name=""/>
        <dsp:cNvSpPr/>
      </dsp:nvSpPr>
      <dsp:spPr>
        <a:xfrm>
          <a:off x="747694" y="1197723"/>
          <a:ext cx="1808589" cy="313887"/>
        </a:xfrm>
        <a:custGeom>
          <a:avLst/>
          <a:gdLst/>
          <a:ahLst/>
          <a:cxnLst/>
          <a:rect l="0" t="0" r="0" b="0"/>
          <a:pathLst>
            <a:path>
              <a:moveTo>
                <a:pt x="1808589" y="0"/>
              </a:moveTo>
              <a:lnTo>
                <a:pt x="1808589" y="156943"/>
              </a:lnTo>
              <a:lnTo>
                <a:pt x="0" y="156943"/>
              </a:lnTo>
              <a:lnTo>
                <a:pt x="0" y="313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B5F78-1059-40E6-B915-6FC3F77B4143}">
      <dsp:nvSpPr>
        <dsp:cNvPr id="0" name=""/>
        <dsp:cNvSpPr/>
      </dsp:nvSpPr>
      <dsp:spPr>
        <a:xfrm>
          <a:off x="1808932" y="450372"/>
          <a:ext cx="1494702" cy="747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Губернатор края</a:t>
          </a:r>
          <a:endParaRPr lang="ru-RU" sz="1300" b="1" kern="1200" dirty="0"/>
        </a:p>
      </dsp:txBody>
      <dsp:txXfrm>
        <a:off x="1808932" y="450372"/>
        <a:ext cx="1494702" cy="747351"/>
      </dsp:txXfrm>
    </dsp:sp>
    <dsp:sp modelId="{E04758F3-C26C-4B02-A3EC-EB7E90BA9677}">
      <dsp:nvSpPr>
        <dsp:cNvPr id="0" name=""/>
        <dsp:cNvSpPr/>
      </dsp:nvSpPr>
      <dsp:spPr>
        <a:xfrm>
          <a:off x="343" y="1511610"/>
          <a:ext cx="1494702" cy="747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Органы власти, органы местного самоуправления</a:t>
          </a:r>
          <a:endParaRPr lang="ru-RU" sz="1300" b="1" kern="1200" dirty="0"/>
        </a:p>
      </dsp:txBody>
      <dsp:txXfrm>
        <a:off x="343" y="1511610"/>
        <a:ext cx="1494702" cy="747351"/>
      </dsp:txXfrm>
    </dsp:sp>
    <dsp:sp modelId="{A78D1A60-6CDA-4F09-BC55-EF72AA1995BD}">
      <dsp:nvSpPr>
        <dsp:cNvPr id="0" name=""/>
        <dsp:cNvSpPr/>
      </dsp:nvSpPr>
      <dsp:spPr>
        <a:xfrm>
          <a:off x="1808932" y="1511610"/>
          <a:ext cx="1494702" cy="747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Общественные объединения</a:t>
          </a:r>
          <a:endParaRPr lang="ru-RU" sz="1300" b="1" kern="1200" dirty="0"/>
        </a:p>
      </dsp:txBody>
      <dsp:txXfrm>
        <a:off x="1808932" y="1511610"/>
        <a:ext cx="1494702" cy="747351"/>
      </dsp:txXfrm>
    </dsp:sp>
    <dsp:sp modelId="{B237CE16-FBAE-49DD-945A-0C4AFE68F1D6}">
      <dsp:nvSpPr>
        <dsp:cNvPr id="0" name=""/>
        <dsp:cNvSpPr/>
      </dsp:nvSpPr>
      <dsp:spPr>
        <a:xfrm>
          <a:off x="3617522" y="1511610"/>
          <a:ext cx="1494702" cy="74735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Бизнес-сообщество (60% состава)</a:t>
          </a:r>
          <a:endParaRPr lang="ru-RU" sz="1300" b="1" kern="1200" dirty="0"/>
        </a:p>
      </dsp:txBody>
      <dsp:txXfrm>
        <a:off x="3617522" y="1511610"/>
        <a:ext cx="1494702" cy="747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AD8B-FBB8-421A-ABA3-9672B04DF9C0}">
      <dsp:nvSpPr>
        <dsp:cNvPr id="0" name=""/>
        <dsp:cNvSpPr/>
      </dsp:nvSpPr>
      <dsp:spPr>
        <a:xfrm>
          <a:off x="0" y="316814"/>
          <a:ext cx="5912373" cy="350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866" tIns="437388" rIns="458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-30" baseline="0" dirty="0" smtClean="0"/>
            <a:t>Участие в разработке закона о развитии малого и среднего предпринимательства в Хабаровском крае</a:t>
          </a:r>
          <a:endParaRPr lang="ru-RU" sz="1400" kern="1200" spc="-3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-30" baseline="0" dirty="0" smtClean="0"/>
            <a:t>Принятие закона, определяющего  случаи, не требующие получение разрешения на строительство</a:t>
          </a:r>
          <a:endParaRPr lang="ru-RU" sz="1400" kern="1200" spc="-3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-30" baseline="0" dirty="0" smtClean="0"/>
            <a:t>Внесение изменений в муниципальные НПА в части сокращение сроков выдачи градостроительного плана земельного участка</a:t>
          </a:r>
          <a:endParaRPr lang="ru-RU" sz="1400" kern="1200" spc="-3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-30" baseline="0" dirty="0" smtClean="0"/>
            <a:t>Принятие Плана</a:t>
          </a:r>
          <a:r>
            <a:rPr lang="ru-RU" sz="1400" b="1" kern="1200" spc="-30" baseline="0" dirty="0" smtClean="0"/>
            <a:t> </a:t>
          </a:r>
          <a:r>
            <a:rPr lang="ru-RU" sz="1400" kern="1200" spc="-30" baseline="0" dirty="0" smtClean="0"/>
            <a:t>мероприятий поддержки доступа негосударственных (немуниципальных) организаций к предоставлению услуг в социальной сфере в Хабаровском крае в 2016-2017 годах</a:t>
          </a:r>
          <a:endParaRPr lang="ru-RU" sz="1400" kern="1200" spc="-3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-30" baseline="0" dirty="0" smtClean="0"/>
            <a:t>Снижение платы за технологическое присоединение к инженерным сетям</a:t>
          </a:r>
          <a:endParaRPr lang="ru-RU" sz="1400" kern="1200" spc="-3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pc="-30" baseline="0" dirty="0" smtClean="0"/>
            <a:t>Расширение доступа МСБ к государственным закупкам (</a:t>
          </a:r>
          <a:r>
            <a:rPr lang="ru-RU" sz="1400" kern="1200" spc="-30" baseline="0" dirty="0" err="1" smtClean="0"/>
            <a:t>микрозайм</a:t>
          </a:r>
          <a:r>
            <a:rPr lang="ru-RU" sz="1400" kern="1200" spc="-30" baseline="0" dirty="0" smtClean="0"/>
            <a:t> «ТЕНДЕРНЫЙ»)</a:t>
          </a:r>
          <a:endParaRPr lang="ru-RU" sz="1400" kern="1200" spc="-30" baseline="0" dirty="0"/>
        </a:p>
      </dsp:txBody>
      <dsp:txXfrm>
        <a:off x="0" y="316814"/>
        <a:ext cx="5912373" cy="3505950"/>
      </dsp:txXfrm>
    </dsp:sp>
    <dsp:sp modelId="{FA5FE5C4-06C9-4F49-82FE-7FE8A97D86E4}">
      <dsp:nvSpPr>
        <dsp:cNvPr id="0" name=""/>
        <dsp:cNvSpPr/>
      </dsp:nvSpPr>
      <dsp:spPr>
        <a:xfrm>
          <a:off x="290133" y="6854"/>
          <a:ext cx="561667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32" tIns="0" rIns="15643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Инициативы Совета, учтенные органами власти края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395" y="37116"/>
        <a:ext cx="5556147" cy="559396"/>
      </dsp:txXfrm>
    </dsp:sp>
    <dsp:sp modelId="{C4DF6E4C-E0F5-403E-8978-8F585458C3C0}">
      <dsp:nvSpPr>
        <dsp:cNvPr id="0" name=""/>
        <dsp:cNvSpPr/>
      </dsp:nvSpPr>
      <dsp:spPr>
        <a:xfrm>
          <a:off x="0" y="4246124"/>
          <a:ext cx="5912373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866" tIns="437388" rIns="458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/>
            <a:t>Принятие закона о налоговых каникулах для бизнеса</a:t>
          </a:r>
          <a:endParaRPr lang="ru-RU" sz="14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/>
            <a:t>Подготовка предложений в Гос. Думу края по внесению изменений в ф</a:t>
          </a:r>
          <a:r>
            <a:rPr lang="ru-RU" sz="1400" kern="1200" dirty="0" smtClean="0"/>
            <a:t>едеральный закон об организации регулярных перевозок пассажиров и багажа автомобильным транспортом и городским наземным электрическим транспортом</a:t>
          </a:r>
          <a:endParaRPr lang="ru-RU" sz="14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/>
            <a:t>Мониторинг последствий введения налога на имущество организации, исходя из кадастровой стоимости</a:t>
          </a:r>
          <a:endParaRPr lang="ru-RU" sz="1400" i="0" kern="1200" dirty="0"/>
        </a:p>
      </dsp:txBody>
      <dsp:txXfrm>
        <a:off x="0" y="4246124"/>
        <a:ext cx="5912373" cy="2083725"/>
      </dsp:txXfrm>
    </dsp:sp>
    <dsp:sp modelId="{78C325F8-FF6B-4CCE-8AF5-4D75E8437528}">
      <dsp:nvSpPr>
        <dsp:cNvPr id="0" name=""/>
        <dsp:cNvSpPr/>
      </dsp:nvSpPr>
      <dsp:spPr>
        <a:xfrm>
          <a:off x="290133" y="3936164"/>
          <a:ext cx="561667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32" tIns="0" rIns="156432" bIns="0" numCol="1" spcCol="1270" anchor="ctr" anchorCtr="0">
          <a:noAutofit/>
        </a:bodyPr>
        <a:lstStyle/>
        <a:p>
          <a:pPr lvl="0" algn="l" defTabSz="66675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Экспертиза  инициатив, выдвигаемых органами власти края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395" y="3966426"/>
        <a:ext cx="5556147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287E0-3F92-4648-B056-681360CF335E}">
      <dsp:nvSpPr>
        <dsp:cNvPr id="0" name=""/>
        <dsp:cNvSpPr/>
      </dsp:nvSpPr>
      <dsp:spPr>
        <a:xfrm rot="10800000">
          <a:off x="864088" y="165"/>
          <a:ext cx="11055049" cy="1275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Постановление Правительства Хабаровского края от 19.12.2015 № 448-пр «Об утверждении Регламента сопровождения инвестиционных проектов на территории Хабаровского края по принципу «одного окна»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состоянию на 01.11.2016 количество проектов на сопровождении – </a:t>
          </a:r>
          <a:r>
            <a:rPr lang="ru-RU" sz="1600" b="1" kern="1200" dirty="0" smtClean="0"/>
            <a:t>66</a:t>
          </a:r>
          <a:endParaRPr lang="ru-RU" sz="1600" b="1" kern="1200" dirty="0"/>
        </a:p>
      </dsp:txBody>
      <dsp:txXfrm rot="10800000">
        <a:off x="1182931" y="165"/>
        <a:ext cx="10736206" cy="1275372"/>
      </dsp:txXfrm>
    </dsp:sp>
    <dsp:sp modelId="{7B5309CD-417C-4AF1-9864-EBAC1953C0A1}">
      <dsp:nvSpPr>
        <dsp:cNvPr id="0" name=""/>
        <dsp:cNvSpPr/>
      </dsp:nvSpPr>
      <dsp:spPr>
        <a:xfrm>
          <a:off x="123603" y="249619"/>
          <a:ext cx="776463" cy="7764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0B1B1-4FD5-4ABB-B544-CB93026D0D8D}">
      <dsp:nvSpPr>
        <dsp:cNvPr id="0" name=""/>
        <dsp:cNvSpPr/>
      </dsp:nvSpPr>
      <dsp:spPr>
        <a:xfrm rot="10800000">
          <a:off x="864088" y="1507318"/>
          <a:ext cx="11055049" cy="9831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 Инвестиционном портале размещены 101 инвестиционное предложение, 24 реализуемых проекта и 86 инвестиционных площадок (не включая ТОСЭР и Свободный порт). Крупные инвестиционные проекты презентуются на российских и международных </a:t>
          </a:r>
          <a:r>
            <a:rPr lang="ru-RU" sz="1600" b="1" kern="1200" dirty="0" err="1" smtClean="0"/>
            <a:t>конгрессно</a:t>
          </a:r>
          <a:r>
            <a:rPr lang="ru-RU" sz="1600" b="1" kern="1200" dirty="0" smtClean="0"/>
            <a:t>-выставочных мероприятиях, форумах (Восточный эконмический форум и др.)</a:t>
          </a:r>
          <a:endParaRPr lang="ru-RU" sz="1600" b="1" kern="1200" dirty="0"/>
        </a:p>
      </dsp:txBody>
      <dsp:txXfrm rot="10800000">
        <a:off x="1109885" y="1507318"/>
        <a:ext cx="10809252" cy="983189"/>
      </dsp:txXfrm>
    </dsp:sp>
    <dsp:sp modelId="{412C1505-EE22-468B-B5C5-ED11A79D17BF}">
      <dsp:nvSpPr>
        <dsp:cNvPr id="0" name=""/>
        <dsp:cNvSpPr/>
      </dsp:nvSpPr>
      <dsp:spPr>
        <a:xfrm>
          <a:off x="123603" y="1610680"/>
          <a:ext cx="776463" cy="7764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3020-B857-41B1-BA76-EF7E4F16B375}">
      <dsp:nvSpPr>
        <dsp:cNvPr id="0" name=""/>
        <dsp:cNvSpPr/>
      </dsp:nvSpPr>
      <dsp:spPr>
        <a:xfrm rot="10800000">
          <a:off x="864088" y="2722287"/>
          <a:ext cx="11055049" cy="14366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Заключены соглашения о сотрудничестве с Дальневосточным банком «Сбербанк России», «Промсвязьбанком», Корейской Международной Ассоциацией торговли (KITA), консалтинговой компанией «BAE, KIM &amp; LEE LLC», </a:t>
          </a:r>
          <a:r>
            <a:rPr lang="ru-RU" sz="1600" b="1" kern="1200" dirty="0" err="1" smtClean="0"/>
            <a:t>Allfriends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International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Consulting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Ltd</a:t>
          </a:r>
          <a:r>
            <a:rPr lang="ru-RU" sz="1600" b="1" kern="1200" dirty="0" smtClean="0"/>
            <a:t>., АО «Фонд развития Дальнего Востока и Байкальского региона». ООО «Региональное бюро развития», АО СК «ВСК». Проведены переговоры с АНО «Агентство содействия инвесторам и разработчикам» по заключению соглашения о </a:t>
          </a:r>
          <a:r>
            <a:rPr lang="ru-RU" sz="1600" b="1" kern="1200" dirty="0" smtClean="0"/>
            <a:t>сотрудничестве</a:t>
          </a:r>
          <a:endParaRPr lang="ru-RU" sz="1600" b="1" kern="1200" dirty="0"/>
        </a:p>
      </dsp:txBody>
      <dsp:txXfrm rot="10800000">
        <a:off x="1223249" y="2722287"/>
        <a:ext cx="10695888" cy="1436643"/>
      </dsp:txXfrm>
    </dsp:sp>
    <dsp:sp modelId="{41C956FD-695E-4FB9-B2DA-CC8FEC76CA26}">
      <dsp:nvSpPr>
        <dsp:cNvPr id="0" name=""/>
        <dsp:cNvSpPr/>
      </dsp:nvSpPr>
      <dsp:spPr>
        <a:xfrm>
          <a:off x="123603" y="3052377"/>
          <a:ext cx="776463" cy="7764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034E0-1CA3-4970-8C22-738A0041AB78}">
      <dsp:nvSpPr>
        <dsp:cNvPr id="0" name=""/>
        <dsp:cNvSpPr/>
      </dsp:nvSpPr>
      <dsp:spPr>
        <a:xfrm rot="10800000">
          <a:off x="864088" y="4390711"/>
          <a:ext cx="11055049" cy="10530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Число информационных запросов в АНО «Агентство инвестиций и развития Хабаровского края» с начала 2016 года составило 217 ед. Обращения принимаются по всем доступным каналам связи: через инвестиционный портал края, сайт Агентства, посредством, электронной, почтовой связи, через оператора </a:t>
          </a:r>
          <a:r>
            <a:rPr lang="ru-RU" sz="1600" b="1" kern="1200" dirty="0" err="1" smtClean="0"/>
            <a:t>call</a:t>
          </a:r>
          <a:r>
            <a:rPr lang="ru-RU" sz="1600" b="1" kern="1200" dirty="0" smtClean="0"/>
            <a:t>-центра Агентства по номерам: 8-909-850-80-60,  (4212) </a:t>
          </a:r>
          <a:r>
            <a:rPr lang="ru-RU" sz="1600" b="1" kern="1200" dirty="0" smtClean="0"/>
            <a:t>79-44-81</a:t>
          </a:r>
          <a:endParaRPr lang="ru-RU" sz="1600" b="1" kern="1200" dirty="0"/>
        </a:p>
      </dsp:txBody>
      <dsp:txXfrm rot="10800000">
        <a:off x="1127348" y="4390711"/>
        <a:ext cx="10791789" cy="1053039"/>
      </dsp:txXfrm>
    </dsp:sp>
    <dsp:sp modelId="{10D973E9-1094-4DEE-8222-1AA631D8DEA3}">
      <dsp:nvSpPr>
        <dsp:cNvPr id="0" name=""/>
        <dsp:cNvSpPr/>
      </dsp:nvSpPr>
      <dsp:spPr>
        <a:xfrm>
          <a:off x="123603" y="4528999"/>
          <a:ext cx="776463" cy="7764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81B5-D1B4-418E-B5B7-DB5B31D1E5F0}">
      <dsp:nvSpPr>
        <dsp:cNvPr id="0" name=""/>
        <dsp:cNvSpPr/>
      </dsp:nvSpPr>
      <dsp:spPr>
        <a:xfrm>
          <a:off x="0" y="427719"/>
          <a:ext cx="10369152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761" tIns="562356" rIns="80476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/>
            <a:t>Заместитель министра экономического развития по развитию предпринимательства и рынков</a:t>
          </a:r>
          <a:endParaRPr lang="ru-RU" sz="2500" i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FF0000"/>
              </a:solidFill>
              <a:effectLst/>
            </a:rPr>
            <a:t>40-23-94, 32-53-45</a:t>
          </a:r>
          <a:endParaRPr lang="ru-RU" sz="3000" b="1" kern="1200" dirty="0">
            <a:solidFill>
              <a:srgbClr val="FF0000"/>
            </a:solidFill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>
              <a:solidFill>
                <a:srgbClr val="FF0000"/>
              </a:solidFill>
              <a:effectLst/>
            </a:rPr>
            <a:t>i.o.zagorskij@adm.khv.ru</a:t>
          </a:r>
          <a:endParaRPr lang="ru-RU" sz="3000" b="1" kern="1200" dirty="0">
            <a:solidFill>
              <a:srgbClr val="FF0000"/>
            </a:solidFill>
            <a:effectLst/>
          </a:endParaRPr>
        </a:p>
      </dsp:txBody>
      <dsp:txXfrm>
        <a:off x="0" y="427719"/>
        <a:ext cx="10369152" cy="2338875"/>
      </dsp:txXfrm>
    </dsp:sp>
    <dsp:sp modelId="{620B73FF-BC82-464B-9C3E-B9126D921E30}">
      <dsp:nvSpPr>
        <dsp:cNvPr id="0" name=""/>
        <dsp:cNvSpPr/>
      </dsp:nvSpPr>
      <dsp:spPr>
        <a:xfrm>
          <a:off x="518457" y="29199"/>
          <a:ext cx="725840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Загорский Иван Олегович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365" y="68107"/>
        <a:ext cx="7180590" cy="719224"/>
      </dsp:txXfrm>
    </dsp:sp>
    <dsp:sp modelId="{D131F039-24F3-41CB-90E7-64115F27F8E3}">
      <dsp:nvSpPr>
        <dsp:cNvPr id="0" name=""/>
        <dsp:cNvSpPr/>
      </dsp:nvSpPr>
      <dsp:spPr>
        <a:xfrm>
          <a:off x="0" y="3310914"/>
          <a:ext cx="10369152" cy="263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761" tIns="562356" rIns="80476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 smtClean="0"/>
            <a:t>Начальник управления регулирования и развития инвестиционной деятельности министерства экономического развития края</a:t>
          </a:r>
          <a:endParaRPr lang="ru-RU" sz="2500" i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FF0000"/>
              </a:solidFill>
              <a:effectLst/>
            </a:rPr>
            <a:t>40-23-97</a:t>
          </a:r>
          <a:endParaRPr lang="ru-RU" sz="3000" b="1" kern="1200" dirty="0">
            <a:solidFill>
              <a:srgbClr val="FF0000"/>
            </a:solidFill>
            <a:effectLst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>
              <a:solidFill>
                <a:srgbClr val="FF0000"/>
              </a:solidFill>
              <a:effectLst/>
            </a:rPr>
            <a:t>y.y.rybko@adm.khv.ru</a:t>
          </a:r>
          <a:endParaRPr lang="ru-RU" sz="3000" b="1" kern="1200" dirty="0">
            <a:solidFill>
              <a:srgbClr val="FF0000"/>
            </a:solidFill>
            <a:effectLst/>
          </a:endParaRPr>
        </a:p>
      </dsp:txBody>
      <dsp:txXfrm>
        <a:off x="0" y="3310914"/>
        <a:ext cx="10369152" cy="2636550"/>
      </dsp:txXfrm>
    </dsp:sp>
    <dsp:sp modelId="{8CC3A247-E2B0-4FAA-B988-D61825C4EE70}">
      <dsp:nvSpPr>
        <dsp:cNvPr id="0" name=""/>
        <dsp:cNvSpPr/>
      </dsp:nvSpPr>
      <dsp:spPr>
        <a:xfrm>
          <a:off x="518457" y="2912394"/>
          <a:ext cx="725840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Рыбко</a:t>
          </a: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Юрий Юрьевич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365" y="2951302"/>
        <a:ext cx="7180590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6887"/>
          </a:xfrm>
          <a:prstGeom prst="rect">
            <a:avLst/>
          </a:prstGeom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7"/>
          </a:xfrm>
          <a:prstGeom prst="rect">
            <a:avLst/>
          </a:prstGeom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F2BE8D-D0D2-4956-8067-DFC5BBC301F8}" type="datetimeFigureOut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wrap="square" lIns="91711" tIns="45856" rIns="91711" bIns="458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711" tIns="45856" rIns="91711" bIns="458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C6B314-FECB-4758-8038-787D7BEC6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06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6887"/>
          </a:xfrm>
          <a:prstGeom prst="rect">
            <a:avLst/>
          </a:prstGeom>
        </p:spPr>
        <p:txBody>
          <a:bodyPr vert="horz" wrap="square" lIns="91665" tIns="45831" rIns="91665" bIns="45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3"/>
            <a:ext cx="2946400" cy="496887"/>
          </a:xfrm>
          <a:prstGeom prst="rect">
            <a:avLst/>
          </a:prstGeom>
        </p:spPr>
        <p:txBody>
          <a:bodyPr vert="horz" wrap="square" lIns="91665" tIns="45831" rIns="91665" bIns="458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078816-598F-42B7-BC69-B7413F5860DA}" type="datetimeFigureOut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3977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5" tIns="45831" rIns="91665" bIns="458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5638"/>
          </a:xfrm>
          <a:prstGeom prst="rect">
            <a:avLst/>
          </a:prstGeom>
        </p:spPr>
        <p:txBody>
          <a:bodyPr vert="horz" wrap="square" lIns="91665" tIns="45831" rIns="91665" bIns="45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wrap="square" lIns="91665" tIns="45831" rIns="91665" bIns="45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665" tIns="45831" rIns="91665" bIns="458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C48-835F-4974-B275-37E1D4CA8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9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772" indent="-281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341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277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214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150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086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023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959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18EF1-3B53-41F2-AA7D-6BF452EB7496}" type="slidenum">
              <a:rPr lang="ru-RU" alt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2586365" y="13558768"/>
            <a:ext cx="1979502" cy="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ACE59D-6282-49E1-9BCC-4C44A78A33DF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2587432" y="13558768"/>
            <a:ext cx="1978436" cy="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1" tIns="45866" rIns="91731" bIns="45866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4EB6D0-032A-462D-9D8F-338B1A592485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9" name="Rectangle 7"/>
          <p:cNvSpPr txBox="1">
            <a:spLocks noGrp="1" noChangeArrowheads="1"/>
          </p:cNvSpPr>
          <p:nvPr/>
        </p:nvSpPr>
        <p:spPr bwMode="auto">
          <a:xfrm>
            <a:off x="2586365" y="13558768"/>
            <a:ext cx="1979502" cy="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CA5BD4-F90B-4D42-8C2B-BF05BE3D9616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7"/>
          <p:cNvSpPr txBox="1">
            <a:spLocks noGrp="1" noChangeArrowheads="1"/>
          </p:cNvSpPr>
          <p:nvPr/>
        </p:nvSpPr>
        <p:spPr bwMode="auto">
          <a:xfrm>
            <a:off x="2586365" y="13558768"/>
            <a:ext cx="1979502" cy="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8A771-D833-4BEA-83FE-170AE7088C3A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1" name="Номер слайда 6"/>
          <p:cNvSpPr txBox="1">
            <a:spLocks noGrp="1"/>
          </p:cNvSpPr>
          <p:nvPr/>
        </p:nvSpPr>
        <p:spPr bwMode="auto">
          <a:xfrm>
            <a:off x="2586365" y="13558768"/>
            <a:ext cx="1979502" cy="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39AB32-6E91-45D3-B629-F42043430291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79675" y="1063625"/>
            <a:ext cx="9525000" cy="5359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1" tIns="45866" rIns="91731" bIns="45866"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16394" name="Номер слайда 3"/>
          <p:cNvSpPr txBox="1">
            <a:spLocks noGrp="1"/>
          </p:cNvSpPr>
          <p:nvPr/>
        </p:nvSpPr>
        <p:spPr bwMode="auto">
          <a:xfrm>
            <a:off x="2586365" y="13558768"/>
            <a:ext cx="1979502" cy="7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F9FC6F-1ED2-4A84-A093-4E90279703C7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46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E1B03-7AAE-434D-A089-9680C2E123B2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60F0-FD00-483D-AC0E-E78EF7C469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6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6FEB-DA71-4389-B924-67C8DD02A12A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00E8-DF0D-446C-9E45-F8ADDAFC6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40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BCD2-3F6C-4E0A-BC9E-5E8818B92FD8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5E91-7153-4BC0-8F9B-EAE3614EC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37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5" y="366236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3" y="241935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6" y="241935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4" y="6470656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30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261C881D-D913-449C-A2A7-A1BF631F5765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51" y="281387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51" y="3910243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_новый в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5" y="280511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3" y="156210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6" y="156210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4" y="6470656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30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65CD974B-9658-40E2-8617-B589F5EDB914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51" y="195662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51" y="3052997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770" y="998538"/>
            <a:ext cx="11166231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0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6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4072425"/>
            <a:ext cx="10363200" cy="3344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807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5" y="998539"/>
            <a:ext cx="5488353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8" y="998539"/>
            <a:ext cx="5490308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3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000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8841"/>
            <a:ext cx="5386755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8" y="1778841"/>
            <a:ext cx="5388708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80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6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85C9-2105-48F2-B978-17C605485B93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07E9-6EE9-4E54-AEDD-8DC4D4641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51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035014"/>
            <a:ext cx="4011247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2218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247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066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5" y="4967256"/>
            <a:ext cx="7315200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5" y="612779"/>
            <a:ext cx="7315200" cy="519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453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1830469" y="998538"/>
            <a:ext cx="13514469" cy="5837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16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068453" y="117479"/>
            <a:ext cx="615553" cy="1458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747428" y="117479"/>
            <a:ext cx="9451818" cy="1458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2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775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8" y="998538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89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17770" y="998542"/>
            <a:ext cx="11166231" cy="195979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1429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5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3698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3698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3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7775" y="998539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3698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7775" y="1363664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8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9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3" y="1412882"/>
            <a:ext cx="8832849" cy="4000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3" y="1509714"/>
            <a:ext cx="11032068" cy="1322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6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2" y="366236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1" y="241935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3" y="241935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2" y="6470652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26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261C881D-D913-449C-A2A7-A1BF631F5765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49" y="281387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49" y="3910243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721C-DA68-4871-A751-BC7D29CC118A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04E6-E1B4-4645-976C-C5F8168C6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620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_новый в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2" y="280511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1" y="156210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3" y="156210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2" y="6470652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26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65CD974B-9658-40E2-8617-B589F5EDB914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49" y="195662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49" y="3052993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770" y="998538"/>
            <a:ext cx="11166231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56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6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4072424"/>
            <a:ext cx="10363200" cy="3344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8473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3" y="998539"/>
            <a:ext cx="5488353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5" y="998539"/>
            <a:ext cx="5490308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26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000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8841"/>
            <a:ext cx="5386755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778841"/>
            <a:ext cx="5388708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33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3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661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035014"/>
            <a:ext cx="4011247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2218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247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1790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5" y="4967252"/>
            <a:ext cx="7315200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5" y="612778"/>
            <a:ext cx="7315200" cy="519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1433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1830469" y="998538"/>
            <a:ext cx="13514469" cy="5837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1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BF31-5CBA-48EC-B840-1C708B1FC676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9CD9-00E1-4D2E-9E44-C5D0C908D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997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068450" y="117479"/>
            <a:ext cx="615553" cy="1458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747431" y="117479"/>
            <a:ext cx="9451818" cy="1458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68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773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5" y="998538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04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17770" y="998541"/>
            <a:ext cx="11166231" cy="195979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9523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3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3695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3695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58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7773" y="998539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3695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7773" y="1363664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5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17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3" y="1412878"/>
            <a:ext cx="8832849" cy="4000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0" y="1509714"/>
            <a:ext cx="11032068" cy="1322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4B9C-0ACE-4889-8836-286FABBFABEB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711D-49A8-4AB7-B88F-C696CA9A74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53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B0194-EC76-44C7-BC55-7D004830BCB1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D3AE0-B60A-4A94-BE6F-E11C6ADBF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8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5F34-4AEC-402F-B582-FC69BEC4B488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05CE-754A-468B-ABEC-F5ADC7739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9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3855-3B93-4700-8E66-F02E12B292B9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84D36-C693-4D74-8455-BD000EEBD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9296-94CC-42A2-B3AF-649799FBD29C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24EA-6556-49C4-BDF1-2FB035B75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63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chemeClr val="bg1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CE03A4-1715-4FAE-BE44-2A1B36E189A6}" type="datetime1">
              <a:rPr lang="ru-RU" altLang="ru-RU"/>
              <a:pPr>
                <a:defRPr/>
              </a:pPr>
              <a:t>28.11.2016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A26E3B-C666-45F8-918F-58A07DC2C1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911" y="117477"/>
            <a:ext cx="1066604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0" rIns="0" bIns="4571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70" y="998538"/>
            <a:ext cx="1116623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222" rIns="0" bIns="1322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ru-RU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xxx</a:t>
            </a:r>
            <a:endParaRPr lang="ru-RU" altLang="ru-RU" smtClean="0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 flipV="1">
            <a:off x="511911" y="847725"/>
            <a:ext cx="9249508" cy="0"/>
          </a:xfrm>
          <a:prstGeom prst="line">
            <a:avLst/>
          </a:prstGeom>
          <a:noFill/>
          <a:ln w="762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V="1">
            <a:off x="9761419" y="847725"/>
            <a:ext cx="1918677" cy="0"/>
          </a:xfrm>
          <a:prstGeom prst="line">
            <a:avLst/>
          </a:prstGeom>
          <a:noFill/>
          <a:ln w="762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28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Line 29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1031631" y="6470656"/>
            <a:ext cx="355065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  <a:endParaRPr lang="en-US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auto">
          <a:xfrm>
            <a:off x="11089482" y="6473831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FA1CD0B2-632B-4E6C-8347-6BBB6B118D9D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034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2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0" fontAlgn="base" hangingPunct="0">
        <a:spcBef>
          <a:spcPct val="60000"/>
        </a:spcBef>
        <a:spcAft>
          <a:spcPct val="0"/>
        </a:spcAft>
        <a:buClr>
          <a:srgbClr val="003D69"/>
        </a:buClr>
        <a:buSzPct val="90000"/>
        <a:buFont typeface="Wingdings" pitchFamily="2" charset="2"/>
        <a:buChar char="n"/>
        <a:defRPr kumimoji="1" sz="11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442913" indent="-169863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Ø"/>
        <a:defRPr kumimoji="1" sz="11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633413" indent="-96838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q"/>
        <a:defRPr kumimoji="1" sz="10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909" y="117477"/>
            <a:ext cx="1066604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0" rIns="0" bIns="4571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70" y="998538"/>
            <a:ext cx="1116623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222" rIns="0" bIns="1322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ru-RU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xxx</a:t>
            </a:r>
            <a:endParaRPr lang="ru-RU" altLang="ru-RU" smtClean="0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 flipV="1">
            <a:off x="511909" y="847725"/>
            <a:ext cx="9249508" cy="0"/>
          </a:xfrm>
          <a:prstGeom prst="line">
            <a:avLst/>
          </a:prstGeom>
          <a:noFill/>
          <a:ln w="762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V="1">
            <a:off x="9761416" y="847725"/>
            <a:ext cx="1918677" cy="0"/>
          </a:xfrm>
          <a:prstGeom prst="line">
            <a:avLst/>
          </a:prstGeom>
          <a:noFill/>
          <a:ln w="762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28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Line 29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1031631" y="6470652"/>
            <a:ext cx="355065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  <a:endParaRPr lang="en-US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auto">
          <a:xfrm>
            <a:off x="11089481" y="6473827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FA1CD0B2-632B-4E6C-8347-6BBB6B118D9D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034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0" fontAlgn="base" hangingPunct="0">
        <a:spcBef>
          <a:spcPct val="60000"/>
        </a:spcBef>
        <a:spcAft>
          <a:spcPct val="0"/>
        </a:spcAft>
        <a:buClr>
          <a:srgbClr val="003D69"/>
        </a:buClr>
        <a:buSzPct val="90000"/>
        <a:buFont typeface="Wingdings" pitchFamily="2" charset="2"/>
        <a:buChar char="n"/>
        <a:defRPr kumimoji="1" sz="11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442913" indent="-169863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Ø"/>
        <a:defRPr kumimoji="1" sz="11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633413" indent="-96838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q"/>
        <a:defRPr kumimoji="1" sz="10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2.png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24880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B2B2B2"/>
                </a:solidFill>
              </a:rPr>
              <a:t>Правительство Хабаровского края</a:t>
            </a:r>
            <a:endParaRPr lang="ru-RU" altLang="ru-RU" sz="1400" b="1" dirty="0">
              <a:solidFill>
                <a:srgbClr val="B2B2B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6054" y="2709099"/>
            <a:ext cx="11665296" cy="21600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Информация по экспертным показателям</a:t>
            </a:r>
            <a:b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Национального рейтинга</a:t>
            </a:r>
            <a:b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состояния инвестиционного климата</a:t>
            </a:r>
            <a:b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 субъектах Российской Федерации</a:t>
            </a:r>
            <a:endParaRPr lang="ru-RU" altLang="ru-RU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6174" y="5524616"/>
            <a:ext cx="9505056" cy="712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120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Министерство экономического развития Хабаровского края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http://investinregions.ru/f/i/rat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96939"/>
            <a:ext cx="1552341" cy="14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si.ru/events/krasnoforum/2013/ASI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48852"/>
            <a:ext cx="2592288" cy="10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abali.ru/wp-content/uploads/2013/03/paradnij_gerb_habarovskogo_kra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2" y="560821"/>
            <a:ext cx="1314960" cy="15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Контакты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2489923"/>
              </p:ext>
            </p:extLst>
          </p:nvPr>
        </p:nvGraphicFramePr>
        <p:xfrm>
          <a:off x="1703512" y="620688"/>
          <a:ext cx="103691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dv-delo.ru/wp-content/uploads/2014/08/%D0%97%D0%B0%D0%B3%D0%BE%D1%80%D1%81%D0%BA%D0%B8%D0%B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0" y="692696"/>
            <a:ext cx="2023916" cy="2664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" y="3573016"/>
            <a:ext cx="2023916" cy="2571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58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Региональное законодательство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07248" y="867616"/>
            <a:ext cx="11989082" cy="1409256"/>
          </a:xfrm>
          <a:custGeom>
            <a:avLst/>
            <a:gdLst>
              <a:gd name="connsiteX0" fmla="*/ 0 w 12000656"/>
              <a:gd name="connsiteY0" fmla="*/ 0 h 1190700"/>
              <a:gd name="connsiteX1" fmla="*/ 12000656 w 12000656"/>
              <a:gd name="connsiteY1" fmla="*/ 0 h 1190700"/>
              <a:gd name="connsiteX2" fmla="*/ 12000656 w 12000656"/>
              <a:gd name="connsiteY2" fmla="*/ 1190700 h 1190700"/>
              <a:gd name="connsiteX3" fmla="*/ 0 w 12000656"/>
              <a:gd name="connsiteY3" fmla="*/ 1190700 h 1190700"/>
              <a:gd name="connsiteX4" fmla="*/ 0 w 12000656"/>
              <a:gd name="connsiteY4" fmla="*/ 0 h 11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0656" h="1190700">
                <a:moveTo>
                  <a:pt x="0" y="0"/>
                </a:moveTo>
                <a:lnTo>
                  <a:pt x="12000656" y="0"/>
                </a:lnTo>
                <a:lnTo>
                  <a:pt x="12000656" y="1190700"/>
                </a:lnTo>
                <a:lnTo>
                  <a:pt x="0" y="1190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1384" tIns="291592" rIns="180000" bIns="99568" numCol="1" spcCol="1270" anchor="t" anchorCtr="0">
            <a:noAutofit/>
          </a:bodyPr>
          <a:lstStyle/>
          <a:p>
            <a:pPr marL="450850" lvl="1" indent="174625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spc="-40" dirty="0" smtClean="0"/>
          </a:p>
          <a:p>
            <a:pPr marL="1257300" lvl="1" indent="-1778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spc="-40" dirty="0" smtClean="0"/>
              <a:t>защита прав и законных интересов субъектов предпринимательской деятельности</a:t>
            </a:r>
            <a:endParaRPr lang="ru-RU" sz="1600" kern="1200" spc="-40" dirty="0"/>
          </a:p>
          <a:p>
            <a:pPr marL="1257300" lvl="1" indent="-1778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spc="-40" dirty="0" smtClean="0"/>
              <a:t>участие в выездной проверке, проводимой в отношении заявителя в рамках гос. или муниципального контроля (надзора)</a:t>
            </a:r>
            <a:endParaRPr lang="ru-RU" sz="1600" kern="1200" spc="-40" dirty="0"/>
          </a:p>
        </p:txBody>
      </p:sp>
      <p:sp>
        <p:nvSpPr>
          <p:cNvPr id="6" name="Полилиния 5"/>
          <p:cNvSpPr/>
          <p:nvPr/>
        </p:nvSpPr>
        <p:spPr>
          <a:xfrm>
            <a:off x="1956794" y="508000"/>
            <a:ext cx="10235205" cy="704204"/>
          </a:xfrm>
          <a:custGeom>
            <a:avLst/>
            <a:gdLst>
              <a:gd name="connsiteX0" fmla="*/ 0 w 8400459"/>
              <a:gd name="connsiteY0" fmla="*/ 68881 h 413280"/>
              <a:gd name="connsiteX1" fmla="*/ 68881 w 8400459"/>
              <a:gd name="connsiteY1" fmla="*/ 0 h 413280"/>
              <a:gd name="connsiteX2" fmla="*/ 8331578 w 8400459"/>
              <a:gd name="connsiteY2" fmla="*/ 0 h 413280"/>
              <a:gd name="connsiteX3" fmla="*/ 8400459 w 8400459"/>
              <a:gd name="connsiteY3" fmla="*/ 68881 h 413280"/>
              <a:gd name="connsiteX4" fmla="*/ 8400459 w 8400459"/>
              <a:gd name="connsiteY4" fmla="*/ 344399 h 413280"/>
              <a:gd name="connsiteX5" fmla="*/ 8331578 w 8400459"/>
              <a:gd name="connsiteY5" fmla="*/ 413280 h 413280"/>
              <a:gd name="connsiteX6" fmla="*/ 68881 w 8400459"/>
              <a:gd name="connsiteY6" fmla="*/ 413280 h 413280"/>
              <a:gd name="connsiteX7" fmla="*/ 0 w 8400459"/>
              <a:gd name="connsiteY7" fmla="*/ 344399 h 413280"/>
              <a:gd name="connsiteX8" fmla="*/ 0 w 8400459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459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8331578" y="0"/>
                </a:lnTo>
                <a:cubicBezTo>
                  <a:pt x="8369620" y="0"/>
                  <a:pt x="8400459" y="30839"/>
                  <a:pt x="8400459" y="68881"/>
                </a:cubicBezTo>
                <a:lnTo>
                  <a:pt x="8400459" y="344399"/>
                </a:lnTo>
                <a:cubicBezTo>
                  <a:pt x="8400459" y="382441"/>
                  <a:pt x="8369620" y="413280"/>
                  <a:pt x="8331578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92" tIns="20175" rIns="337692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FF00"/>
                </a:solidFill>
              </a:rPr>
              <a:t>О защите прав предпринимателей: </a:t>
            </a:r>
            <a:r>
              <a:rPr lang="ru-RU" sz="1600" b="1" kern="1200" dirty="0" smtClean="0">
                <a:solidFill>
                  <a:schemeClr val="bg1"/>
                </a:solidFill>
              </a:rPr>
              <a:t>Закон Хабаровского края от 27 ноября 2013 года </a:t>
            </a:r>
            <a:br>
              <a:rPr lang="ru-RU" sz="1600" b="1" kern="1200" dirty="0" smtClean="0">
                <a:solidFill>
                  <a:schemeClr val="bg1"/>
                </a:solidFill>
              </a:rPr>
            </a:br>
            <a:r>
              <a:rPr lang="ru-RU" sz="1600" b="1" kern="1200" dirty="0" smtClean="0">
                <a:solidFill>
                  <a:schemeClr val="bg1"/>
                </a:solidFill>
              </a:rPr>
              <a:t>"Об уполномоченном по защите прав предпринимателей в Хабаровском крае"</a:t>
            </a:r>
            <a:endParaRPr lang="ru-RU" sz="1600" kern="12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9" y="908720"/>
            <a:ext cx="1798130" cy="1288380"/>
          </a:xfrm>
          <a:prstGeom prst="rect">
            <a:avLst/>
          </a:prstGeom>
        </p:spPr>
      </p:pic>
      <p:sp>
        <p:nvSpPr>
          <p:cNvPr id="43" name="Полилиния 42"/>
          <p:cNvSpPr/>
          <p:nvPr/>
        </p:nvSpPr>
        <p:spPr>
          <a:xfrm>
            <a:off x="95673" y="2692118"/>
            <a:ext cx="12000656" cy="1744994"/>
          </a:xfrm>
          <a:custGeom>
            <a:avLst/>
            <a:gdLst>
              <a:gd name="connsiteX0" fmla="*/ 0 w 12000656"/>
              <a:gd name="connsiteY0" fmla="*/ 0 h 1411200"/>
              <a:gd name="connsiteX1" fmla="*/ 12000656 w 12000656"/>
              <a:gd name="connsiteY1" fmla="*/ 0 h 1411200"/>
              <a:gd name="connsiteX2" fmla="*/ 12000656 w 12000656"/>
              <a:gd name="connsiteY2" fmla="*/ 1411200 h 1411200"/>
              <a:gd name="connsiteX3" fmla="*/ 0 w 12000656"/>
              <a:gd name="connsiteY3" fmla="*/ 1411200 h 1411200"/>
              <a:gd name="connsiteX4" fmla="*/ 0 w 12000656"/>
              <a:gd name="connsiteY4" fmla="*/ 0 h 14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0656" h="1411200">
                <a:moveTo>
                  <a:pt x="0" y="0"/>
                </a:moveTo>
                <a:lnTo>
                  <a:pt x="12000656" y="0"/>
                </a:lnTo>
                <a:lnTo>
                  <a:pt x="12000656" y="1411200"/>
                </a:lnTo>
                <a:lnTo>
                  <a:pt x="0" y="141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1384" tIns="291592" rIns="576000" bIns="99568" numCol="1" spcCol="1270" anchor="t" anchorCtr="0">
            <a:noAutofit/>
          </a:bodyPr>
          <a:lstStyle/>
          <a:p>
            <a:pPr marL="1257300" lvl="1" indent="-177800" defTabSz="622300">
              <a:spcAft>
                <a:spcPct val="15000"/>
              </a:spcAft>
              <a:buFontTx/>
              <a:buChar char="••"/>
            </a:pPr>
            <a:r>
              <a:rPr lang="ru-RU" sz="1600" kern="1200" spc="-30" dirty="0" smtClean="0"/>
              <a:t>защита законных прав и интересов инвесторов</a:t>
            </a:r>
          </a:p>
          <a:p>
            <a:pPr marL="1257300" lvl="1" indent="-177800" defTabSz="622300">
              <a:spcAft>
                <a:spcPct val="15000"/>
              </a:spcAft>
              <a:buFontTx/>
              <a:buChar char="••"/>
            </a:pPr>
            <a:r>
              <a:rPr lang="ru-RU" sz="1600" spc="-30" dirty="0"/>
              <a:t>з</a:t>
            </a:r>
            <a:r>
              <a:rPr lang="ru-RU" sz="1600" kern="1200" spc="-30" dirty="0" smtClean="0"/>
              <a:t>ащита инвестиций, равноправные условия деятельности, недискриминационный характер управления и распоряжения инвестициями</a:t>
            </a:r>
          </a:p>
          <a:p>
            <a:pPr marL="1257300" lvl="1" indent="-177800" defTabSz="622300">
              <a:spcAft>
                <a:spcPct val="15000"/>
              </a:spcAft>
              <a:buFontTx/>
              <a:buChar char="••"/>
            </a:pPr>
            <a:r>
              <a:rPr lang="ru-RU" sz="1600" spc="-30" dirty="0"/>
              <a:t>з</a:t>
            </a:r>
            <a:r>
              <a:rPr lang="ru-RU" sz="1600" spc="-30" dirty="0" smtClean="0"/>
              <a:t>ащита </a:t>
            </a:r>
            <a:r>
              <a:rPr lang="ru-RU" sz="1600" spc="-30" dirty="0"/>
              <a:t>от неблагоприятного изменения налогового законодательства Хабаровского края</a:t>
            </a:r>
          </a:p>
          <a:p>
            <a:pPr marL="1257300" lvl="1" indent="-177800" algn="l" defTabSz="6223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spc="-30" dirty="0"/>
              <a:t>б</a:t>
            </a:r>
            <a:r>
              <a:rPr lang="ru-RU" sz="1600" kern="1200" spc="-30" dirty="0" smtClean="0"/>
              <a:t>езопасность ведения предпринимательской и инвестиционной деятельности</a:t>
            </a:r>
            <a:endParaRPr lang="ru-RU" sz="1600" kern="1200" spc="-30" dirty="0"/>
          </a:p>
        </p:txBody>
      </p:sp>
      <p:sp>
        <p:nvSpPr>
          <p:cNvPr id="44" name="Полилиния 43"/>
          <p:cNvSpPr/>
          <p:nvPr/>
        </p:nvSpPr>
        <p:spPr>
          <a:xfrm>
            <a:off x="1956794" y="2378968"/>
            <a:ext cx="10242922" cy="593204"/>
          </a:xfrm>
          <a:custGeom>
            <a:avLst/>
            <a:gdLst>
              <a:gd name="connsiteX0" fmla="*/ 0 w 8400459"/>
              <a:gd name="connsiteY0" fmla="*/ 68881 h 413280"/>
              <a:gd name="connsiteX1" fmla="*/ 68881 w 8400459"/>
              <a:gd name="connsiteY1" fmla="*/ 0 h 413280"/>
              <a:gd name="connsiteX2" fmla="*/ 8331578 w 8400459"/>
              <a:gd name="connsiteY2" fmla="*/ 0 h 413280"/>
              <a:gd name="connsiteX3" fmla="*/ 8400459 w 8400459"/>
              <a:gd name="connsiteY3" fmla="*/ 68881 h 413280"/>
              <a:gd name="connsiteX4" fmla="*/ 8400459 w 8400459"/>
              <a:gd name="connsiteY4" fmla="*/ 344399 h 413280"/>
              <a:gd name="connsiteX5" fmla="*/ 8331578 w 8400459"/>
              <a:gd name="connsiteY5" fmla="*/ 413280 h 413280"/>
              <a:gd name="connsiteX6" fmla="*/ 68881 w 8400459"/>
              <a:gd name="connsiteY6" fmla="*/ 413280 h 413280"/>
              <a:gd name="connsiteX7" fmla="*/ 0 w 8400459"/>
              <a:gd name="connsiteY7" fmla="*/ 344399 h 413280"/>
              <a:gd name="connsiteX8" fmla="*/ 0 w 8400459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459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8331578" y="0"/>
                </a:lnTo>
                <a:cubicBezTo>
                  <a:pt x="8369620" y="0"/>
                  <a:pt x="8400459" y="30839"/>
                  <a:pt x="8400459" y="68881"/>
                </a:cubicBezTo>
                <a:lnTo>
                  <a:pt x="8400459" y="344399"/>
                </a:lnTo>
                <a:cubicBezTo>
                  <a:pt x="8400459" y="382441"/>
                  <a:pt x="8369620" y="413280"/>
                  <a:pt x="8331578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92" tIns="20175" rIns="337692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FF00"/>
                </a:solidFill>
              </a:rPr>
              <a:t>О гарантиях инвесторам:</a:t>
            </a:r>
            <a:r>
              <a:rPr lang="ru-RU" sz="1600" b="1" kern="1200" dirty="0" smtClean="0"/>
              <a:t> "Инвестиционная декларация Хабаровского края" </a:t>
            </a:r>
            <a:br>
              <a:rPr lang="ru-RU" sz="1600" b="1" kern="1200" dirty="0" smtClean="0"/>
            </a:br>
            <a:r>
              <a:rPr lang="ru-RU" sz="1600" b="1" kern="1200" dirty="0" smtClean="0"/>
              <a:t>(утв. Губернатором Хабаровского края 09.03.2016)</a:t>
            </a:r>
            <a:endParaRPr lang="ru-RU" sz="1600" b="1" kern="1200" dirty="0"/>
          </a:p>
        </p:txBody>
      </p:sp>
      <p:pic>
        <p:nvPicPr>
          <p:cNvPr id="1036" name="Picture 12" descr="http://bankomet.com.ua/wp-content/uploads/2014/07/bezopasnye-investici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/>
          <a:stretch/>
        </p:blipFill>
        <p:spPr bwMode="auto">
          <a:xfrm>
            <a:off x="148209" y="3010148"/>
            <a:ext cx="1809543" cy="12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олилиния 46"/>
          <p:cNvSpPr/>
          <p:nvPr/>
        </p:nvSpPr>
        <p:spPr>
          <a:xfrm>
            <a:off x="93628" y="4767560"/>
            <a:ext cx="12000656" cy="1973808"/>
          </a:xfrm>
          <a:custGeom>
            <a:avLst/>
            <a:gdLst>
              <a:gd name="connsiteX0" fmla="*/ 0 w 12000656"/>
              <a:gd name="connsiteY0" fmla="*/ 0 h 1411200"/>
              <a:gd name="connsiteX1" fmla="*/ 12000656 w 12000656"/>
              <a:gd name="connsiteY1" fmla="*/ 0 h 1411200"/>
              <a:gd name="connsiteX2" fmla="*/ 12000656 w 12000656"/>
              <a:gd name="connsiteY2" fmla="*/ 1411200 h 1411200"/>
              <a:gd name="connsiteX3" fmla="*/ 0 w 12000656"/>
              <a:gd name="connsiteY3" fmla="*/ 1411200 h 1411200"/>
              <a:gd name="connsiteX4" fmla="*/ 0 w 12000656"/>
              <a:gd name="connsiteY4" fmla="*/ 0 h 14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0656" h="1411200">
                <a:moveTo>
                  <a:pt x="0" y="0"/>
                </a:moveTo>
                <a:lnTo>
                  <a:pt x="12000656" y="0"/>
                </a:lnTo>
                <a:lnTo>
                  <a:pt x="12000656" y="1411200"/>
                </a:lnTo>
                <a:lnTo>
                  <a:pt x="0" y="141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1384" tIns="291592" rIns="931384" bIns="99568" numCol="1" spcCol="1270" anchor="t" anchorCtr="0">
            <a:noAutofit/>
          </a:bodyPr>
          <a:lstStyle/>
          <a:p>
            <a:pPr marL="450850" lvl="1" defTabSz="622300">
              <a:lnSpc>
                <a:spcPts val="1200"/>
              </a:lnSpc>
              <a:spcAft>
                <a:spcPct val="15000"/>
              </a:spcAft>
            </a:pPr>
            <a:endParaRPr lang="ru-RU" sz="1500" kern="1200" spc="-30" dirty="0"/>
          </a:p>
        </p:txBody>
      </p:sp>
      <p:pic>
        <p:nvPicPr>
          <p:cNvPr id="1038" name="Picture 14" descr="http://m.proved-partner.ru/media/k2/items/cache/33bec4694e24cef271b0a6666620bd7e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5877272"/>
            <a:ext cx="923956" cy="6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edpalata74.ru/images/telefon.jpg%D1%8D%D1%82%D0%BE%D1%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971" y="4939315"/>
            <a:ext cx="1112207" cy="7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олилиния 47"/>
          <p:cNvSpPr/>
          <p:nvPr/>
        </p:nvSpPr>
        <p:spPr>
          <a:xfrm>
            <a:off x="1948312" y="4536453"/>
            <a:ext cx="10259886" cy="462214"/>
          </a:xfrm>
          <a:custGeom>
            <a:avLst/>
            <a:gdLst>
              <a:gd name="connsiteX0" fmla="*/ 0 w 8400459"/>
              <a:gd name="connsiteY0" fmla="*/ 68881 h 413280"/>
              <a:gd name="connsiteX1" fmla="*/ 68881 w 8400459"/>
              <a:gd name="connsiteY1" fmla="*/ 0 h 413280"/>
              <a:gd name="connsiteX2" fmla="*/ 8331578 w 8400459"/>
              <a:gd name="connsiteY2" fmla="*/ 0 h 413280"/>
              <a:gd name="connsiteX3" fmla="*/ 8400459 w 8400459"/>
              <a:gd name="connsiteY3" fmla="*/ 68881 h 413280"/>
              <a:gd name="connsiteX4" fmla="*/ 8400459 w 8400459"/>
              <a:gd name="connsiteY4" fmla="*/ 344399 h 413280"/>
              <a:gd name="connsiteX5" fmla="*/ 8331578 w 8400459"/>
              <a:gd name="connsiteY5" fmla="*/ 413280 h 413280"/>
              <a:gd name="connsiteX6" fmla="*/ 68881 w 8400459"/>
              <a:gd name="connsiteY6" fmla="*/ 413280 h 413280"/>
              <a:gd name="connsiteX7" fmla="*/ 0 w 8400459"/>
              <a:gd name="connsiteY7" fmla="*/ 344399 h 413280"/>
              <a:gd name="connsiteX8" fmla="*/ 0 w 8400459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459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8331578" y="0"/>
                </a:lnTo>
                <a:cubicBezTo>
                  <a:pt x="8369620" y="0"/>
                  <a:pt x="8400459" y="30839"/>
                  <a:pt x="8400459" y="68881"/>
                </a:cubicBezTo>
                <a:lnTo>
                  <a:pt x="8400459" y="344399"/>
                </a:lnTo>
                <a:cubicBezTo>
                  <a:pt x="8400459" y="382441"/>
                  <a:pt x="8369620" y="413280"/>
                  <a:pt x="8331578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92" tIns="20175" rIns="337692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FF00"/>
                </a:solidFill>
              </a:rPr>
              <a:t>О порядке обращения инвесторов за защитой и помощью:</a:t>
            </a:r>
            <a:endParaRPr lang="ru-RU" sz="1600" b="1" kern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224424" y="5996705"/>
            <a:ext cx="10829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spc="-30" dirty="0"/>
              <a:t>Постановление Правительства Хабаровского края от 19.12.2015 № 448-пр "Об утверждении Регламента сопровождения инвестиционных проектов на территории Хабаровского края по принципу "одного окна"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35758" y="5015190"/>
            <a:ext cx="1080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spc="-30" dirty="0"/>
              <a:t>Распоряжение Губернатора Хабаровского края от 11.07.2013 № 323-р "Об утверждении Положения о канале прямой связи субъектов инвестиционной </a:t>
            </a:r>
            <a:r>
              <a:rPr lang="ru-RU" sz="1600" spc="-30" dirty="0" smtClean="0"/>
              <a:t>деятельности с </a:t>
            </a:r>
            <a:r>
              <a:rPr lang="ru-RU" sz="1600" spc="-30" dirty="0"/>
              <a:t>Губернатором Хабаровского </a:t>
            </a:r>
            <a:r>
              <a:rPr lang="ru-RU" sz="1600" spc="-30" dirty="0" smtClean="0"/>
              <a:t>края</a:t>
            </a:r>
            <a:r>
              <a:rPr lang="ru-RU" sz="1600" spc="-30" dirty="0"/>
              <a:t> "</a:t>
            </a:r>
          </a:p>
        </p:txBody>
      </p:sp>
    </p:spTree>
    <p:extLst>
      <p:ext uri="{BB962C8B-B14F-4D97-AF65-F5344CB8AC3E}">
        <p14:creationId xmlns:p14="http://schemas.microsoft.com/office/powerpoint/2010/main" val="13246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Региональное законодательство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38448" y="806444"/>
            <a:ext cx="12000656" cy="5927807"/>
          </a:xfrm>
          <a:custGeom>
            <a:avLst/>
            <a:gdLst>
              <a:gd name="connsiteX0" fmla="*/ 0 w 12000656"/>
              <a:gd name="connsiteY0" fmla="*/ 0 h 352800"/>
              <a:gd name="connsiteX1" fmla="*/ 12000656 w 12000656"/>
              <a:gd name="connsiteY1" fmla="*/ 0 h 352800"/>
              <a:gd name="connsiteX2" fmla="*/ 12000656 w 12000656"/>
              <a:gd name="connsiteY2" fmla="*/ 352800 h 352800"/>
              <a:gd name="connsiteX3" fmla="*/ 0 w 12000656"/>
              <a:gd name="connsiteY3" fmla="*/ 352800 h 352800"/>
              <a:gd name="connsiteX4" fmla="*/ 0 w 12000656"/>
              <a:gd name="connsiteY4" fmla="*/ 0 h 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0656" h="352800">
                <a:moveTo>
                  <a:pt x="0" y="0"/>
                </a:moveTo>
                <a:lnTo>
                  <a:pt x="12000656" y="0"/>
                </a:lnTo>
                <a:lnTo>
                  <a:pt x="12000656" y="352800"/>
                </a:lnTo>
                <a:lnTo>
                  <a:pt x="0" y="35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1384" tIns="291592" rIns="931384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1956794" y="476672"/>
            <a:ext cx="10235205" cy="665404"/>
          </a:xfrm>
          <a:custGeom>
            <a:avLst/>
            <a:gdLst>
              <a:gd name="connsiteX0" fmla="*/ 0 w 8400459"/>
              <a:gd name="connsiteY0" fmla="*/ 68881 h 413280"/>
              <a:gd name="connsiteX1" fmla="*/ 68881 w 8400459"/>
              <a:gd name="connsiteY1" fmla="*/ 0 h 413280"/>
              <a:gd name="connsiteX2" fmla="*/ 8331578 w 8400459"/>
              <a:gd name="connsiteY2" fmla="*/ 0 h 413280"/>
              <a:gd name="connsiteX3" fmla="*/ 8400459 w 8400459"/>
              <a:gd name="connsiteY3" fmla="*/ 68881 h 413280"/>
              <a:gd name="connsiteX4" fmla="*/ 8400459 w 8400459"/>
              <a:gd name="connsiteY4" fmla="*/ 344399 h 413280"/>
              <a:gd name="connsiteX5" fmla="*/ 8331578 w 8400459"/>
              <a:gd name="connsiteY5" fmla="*/ 413280 h 413280"/>
              <a:gd name="connsiteX6" fmla="*/ 68881 w 8400459"/>
              <a:gd name="connsiteY6" fmla="*/ 413280 h 413280"/>
              <a:gd name="connsiteX7" fmla="*/ 0 w 8400459"/>
              <a:gd name="connsiteY7" fmla="*/ 344399 h 413280"/>
              <a:gd name="connsiteX8" fmla="*/ 0 w 8400459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459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8331578" y="0"/>
                </a:lnTo>
                <a:cubicBezTo>
                  <a:pt x="8369620" y="0"/>
                  <a:pt x="8400459" y="30839"/>
                  <a:pt x="8400459" y="68881"/>
                </a:cubicBezTo>
                <a:lnTo>
                  <a:pt x="8400459" y="344399"/>
                </a:lnTo>
                <a:cubicBezTo>
                  <a:pt x="8400459" y="382441"/>
                  <a:pt x="8369620" y="413280"/>
                  <a:pt x="8331578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92" tIns="20175" rIns="337692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FFFF00"/>
                </a:solidFill>
              </a:rPr>
              <a:t>О механизмах поддержки инвестиционной деятельности:</a:t>
            </a:r>
            <a:r>
              <a:rPr lang="ru-RU" sz="1600" b="1" kern="1200" dirty="0" smtClean="0">
                <a:solidFill>
                  <a:schemeClr val="bg1"/>
                </a:solidFill>
              </a:rPr>
              <a:t> Закон Хабаровского края от 23.11.2011 № 130 "О государственной инвестиционной политике в Хабаровском крае"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rokers-fx.ru/assets/images/pictures-3/Forex-reviews-about-PAMM-ser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81" y="5081937"/>
            <a:ext cx="1988007" cy="13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29palms.ru/photo/blog/today/samostoyatelnost/resized/001_Blog_Pavla_Aksenova_Samostoyatel'nost'_Rossii_Foto_blinow61_-_Depositphotos_8072123_origin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6"/>
          <a:stretch/>
        </p:blipFill>
        <p:spPr bwMode="auto">
          <a:xfrm>
            <a:off x="4928403" y="3638172"/>
            <a:ext cx="1997785" cy="11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ackmash.ru/photos/9e1b60ff47d2ffcfcf0c9584722ae52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5203"/>
          <a:stretch/>
        </p:blipFill>
        <p:spPr bwMode="auto">
          <a:xfrm>
            <a:off x="4939556" y="2103520"/>
            <a:ext cx="1962785" cy="13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олилиния 69"/>
          <p:cNvSpPr/>
          <p:nvPr/>
        </p:nvSpPr>
        <p:spPr>
          <a:xfrm>
            <a:off x="578509" y="2217284"/>
            <a:ext cx="141599" cy="33140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14092"/>
                </a:lnTo>
                <a:lnTo>
                  <a:pt x="141599" y="3314092"/>
                </a:lnTo>
              </a:path>
            </a:pathLst>
          </a:custGeom>
          <a:noFill/>
          <a:ln w="15875" cap="flat" cmpd="sng" algn="ctr">
            <a:solidFill>
              <a:srgbClr val="4E67C8">
                <a:shade val="80000"/>
                <a:hueOff val="0"/>
                <a:satOff val="0"/>
                <a:lumOff val="0"/>
                <a:alphaOff val="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sp>
      <p:sp>
        <p:nvSpPr>
          <p:cNvPr id="71" name="Полилиния 70"/>
          <p:cNvSpPr/>
          <p:nvPr/>
        </p:nvSpPr>
        <p:spPr>
          <a:xfrm>
            <a:off x="578509" y="2217284"/>
            <a:ext cx="128776" cy="22109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0956"/>
                </a:lnTo>
                <a:lnTo>
                  <a:pt x="128776" y="2210956"/>
                </a:lnTo>
              </a:path>
            </a:pathLst>
          </a:custGeom>
          <a:noFill/>
          <a:ln w="15875" cap="flat" cmpd="sng" algn="ctr">
            <a:solidFill>
              <a:srgbClr val="4E67C8">
                <a:shade val="80000"/>
                <a:hueOff val="0"/>
                <a:satOff val="0"/>
                <a:lumOff val="0"/>
                <a:alphaOff val="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sp>
      <p:sp>
        <p:nvSpPr>
          <p:cNvPr id="72" name="Полилиния 71"/>
          <p:cNvSpPr/>
          <p:nvPr/>
        </p:nvSpPr>
        <p:spPr>
          <a:xfrm>
            <a:off x="578509" y="2388734"/>
            <a:ext cx="128776" cy="13697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69752"/>
                </a:lnTo>
                <a:lnTo>
                  <a:pt x="128776" y="1369752"/>
                </a:lnTo>
              </a:path>
            </a:pathLst>
          </a:custGeom>
          <a:noFill/>
          <a:ln w="15875" cap="flat" cmpd="sng" algn="ctr">
            <a:solidFill>
              <a:srgbClr val="4E67C8">
                <a:shade val="80000"/>
                <a:hueOff val="0"/>
                <a:satOff val="0"/>
                <a:lumOff val="0"/>
                <a:alphaOff val="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sp>
      <p:sp>
        <p:nvSpPr>
          <p:cNvPr id="73" name="Полилиния 72"/>
          <p:cNvSpPr/>
          <p:nvPr/>
        </p:nvSpPr>
        <p:spPr>
          <a:xfrm>
            <a:off x="578509" y="2031054"/>
            <a:ext cx="128776" cy="852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2345"/>
                </a:lnTo>
                <a:lnTo>
                  <a:pt x="128776" y="552345"/>
                </a:lnTo>
              </a:path>
            </a:pathLst>
          </a:custGeom>
          <a:noFill/>
          <a:ln w="15875" cap="flat" cmpd="sng" algn="ctr">
            <a:solidFill>
              <a:srgbClr val="4E67C8">
                <a:shade val="80000"/>
                <a:hueOff val="0"/>
                <a:satOff val="0"/>
                <a:lumOff val="0"/>
                <a:alphaOff val="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sp>
      <p:sp>
        <p:nvSpPr>
          <p:cNvPr id="74" name="Полилиния 73"/>
          <p:cNvSpPr/>
          <p:nvPr/>
        </p:nvSpPr>
        <p:spPr>
          <a:xfrm>
            <a:off x="424259" y="1412776"/>
            <a:ext cx="2451600" cy="618278"/>
          </a:xfrm>
          <a:custGeom>
            <a:avLst/>
            <a:gdLst>
              <a:gd name="connsiteX0" fmla="*/ 0 w 1542493"/>
              <a:gd name="connsiteY0" fmla="*/ 0 h 618278"/>
              <a:gd name="connsiteX1" fmla="*/ 1542493 w 1542493"/>
              <a:gd name="connsiteY1" fmla="*/ 0 h 618278"/>
              <a:gd name="connsiteX2" fmla="*/ 1542493 w 1542493"/>
              <a:gd name="connsiteY2" fmla="*/ 618278 h 618278"/>
              <a:gd name="connsiteX3" fmla="*/ 0 w 1542493"/>
              <a:gd name="connsiteY3" fmla="*/ 618278 h 618278"/>
              <a:gd name="connsiteX4" fmla="*/ 0 w 1542493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493" h="618278">
                <a:moveTo>
                  <a:pt x="0" y="0"/>
                </a:moveTo>
                <a:lnTo>
                  <a:pt x="1542493" y="0"/>
                </a:lnTo>
                <a:lnTo>
                  <a:pt x="1542493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4E67C8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ru-RU" kern="0" dirty="0">
                <a:solidFill>
                  <a:prstClr val="white"/>
                </a:solidFill>
                <a:latin typeface="Trebuchet MS"/>
              </a:rPr>
              <a:t>Финансовая</a:t>
            </a:r>
          </a:p>
        </p:txBody>
      </p:sp>
      <p:sp>
        <p:nvSpPr>
          <p:cNvPr id="75" name="Полилиния 74"/>
          <p:cNvSpPr/>
          <p:nvPr/>
        </p:nvSpPr>
        <p:spPr>
          <a:xfrm>
            <a:off x="707286" y="2103062"/>
            <a:ext cx="3809392" cy="1239865"/>
          </a:xfrm>
          <a:custGeom>
            <a:avLst/>
            <a:gdLst>
              <a:gd name="connsiteX0" fmla="*/ 0 w 3524037"/>
              <a:gd name="connsiteY0" fmla="*/ 0 h 618278"/>
              <a:gd name="connsiteX1" fmla="*/ 3524037 w 3524037"/>
              <a:gd name="connsiteY1" fmla="*/ 0 h 618278"/>
              <a:gd name="connsiteX2" fmla="*/ 3524037 w 3524037"/>
              <a:gd name="connsiteY2" fmla="*/ 618278 h 618278"/>
              <a:gd name="connsiteX3" fmla="*/ 0 w 3524037"/>
              <a:gd name="connsiteY3" fmla="*/ 618278 h 618278"/>
              <a:gd name="connsiteX4" fmla="*/ 0 w 3524037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37" h="618278">
                <a:moveTo>
                  <a:pt x="0" y="0"/>
                </a:moveTo>
                <a:lnTo>
                  <a:pt x="3524037" y="0"/>
                </a:lnTo>
                <a:lnTo>
                  <a:pt x="3524037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4E67C8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Налоговые льготы 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(Закон Хабаровского края от 10.11.2005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308 "О региональных налогах и налоговых льготах в Хабаровском крае")</a:t>
            </a:r>
          </a:p>
        </p:txBody>
      </p:sp>
      <p:sp>
        <p:nvSpPr>
          <p:cNvPr id="76" name="Полилиния 75"/>
          <p:cNvSpPr/>
          <p:nvPr/>
        </p:nvSpPr>
        <p:spPr>
          <a:xfrm>
            <a:off x="707285" y="3467926"/>
            <a:ext cx="3836407" cy="562071"/>
          </a:xfrm>
          <a:custGeom>
            <a:avLst/>
            <a:gdLst>
              <a:gd name="connsiteX0" fmla="*/ 0 w 3549028"/>
              <a:gd name="connsiteY0" fmla="*/ 0 h 618278"/>
              <a:gd name="connsiteX1" fmla="*/ 3549028 w 3549028"/>
              <a:gd name="connsiteY1" fmla="*/ 0 h 618278"/>
              <a:gd name="connsiteX2" fmla="*/ 3549028 w 3549028"/>
              <a:gd name="connsiteY2" fmla="*/ 618278 h 618278"/>
              <a:gd name="connsiteX3" fmla="*/ 0 w 3549028"/>
              <a:gd name="connsiteY3" fmla="*/ 618278 h 618278"/>
              <a:gd name="connsiteX4" fmla="*/ 0 w 3549028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028" h="618278">
                <a:moveTo>
                  <a:pt x="0" y="0"/>
                </a:moveTo>
                <a:lnTo>
                  <a:pt x="3549028" y="0"/>
                </a:lnTo>
                <a:lnTo>
                  <a:pt x="3549028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4E67C8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Льготы, понижающие коэффициенты  по арендной плате</a:t>
            </a:r>
          </a:p>
        </p:txBody>
      </p:sp>
      <p:sp>
        <p:nvSpPr>
          <p:cNvPr id="77" name="Полилиния 76"/>
          <p:cNvSpPr/>
          <p:nvPr/>
        </p:nvSpPr>
        <p:spPr>
          <a:xfrm>
            <a:off x="707285" y="4138152"/>
            <a:ext cx="3847127" cy="618278"/>
          </a:xfrm>
          <a:custGeom>
            <a:avLst/>
            <a:gdLst>
              <a:gd name="connsiteX0" fmla="*/ 0 w 3558945"/>
              <a:gd name="connsiteY0" fmla="*/ 0 h 618278"/>
              <a:gd name="connsiteX1" fmla="*/ 3558945 w 3558945"/>
              <a:gd name="connsiteY1" fmla="*/ 0 h 618278"/>
              <a:gd name="connsiteX2" fmla="*/ 3558945 w 3558945"/>
              <a:gd name="connsiteY2" fmla="*/ 618278 h 618278"/>
              <a:gd name="connsiteX3" fmla="*/ 0 w 3558945"/>
              <a:gd name="connsiteY3" fmla="*/ 618278 h 618278"/>
              <a:gd name="connsiteX4" fmla="*/ 0 w 3558945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945" h="618278">
                <a:moveTo>
                  <a:pt x="0" y="0"/>
                </a:moveTo>
                <a:lnTo>
                  <a:pt x="3558945" y="0"/>
                </a:lnTo>
                <a:lnTo>
                  <a:pt x="3558945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4E67C8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Субсидии на возмещение части затрат</a:t>
            </a:r>
          </a:p>
        </p:txBody>
      </p:sp>
      <p:sp>
        <p:nvSpPr>
          <p:cNvPr id="78" name="Полилиния 77"/>
          <p:cNvSpPr/>
          <p:nvPr/>
        </p:nvSpPr>
        <p:spPr>
          <a:xfrm>
            <a:off x="720109" y="4862198"/>
            <a:ext cx="3810502" cy="1633352"/>
          </a:xfrm>
          <a:custGeom>
            <a:avLst/>
            <a:gdLst>
              <a:gd name="connsiteX0" fmla="*/ 0 w 3525064"/>
              <a:gd name="connsiteY0" fmla="*/ 0 h 1338356"/>
              <a:gd name="connsiteX1" fmla="*/ 3525064 w 3525064"/>
              <a:gd name="connsiteY1" fmla="*/ 0 h 1338356"/>
              <a:gd name="connsiteX2" fmla="*/ 3525064 w 3525064"/>
              <a:gd name="connsiteY2" fmla="*/ 1338356 h 1338356"/>
              <a:gd name="connsiteX3" fmla="*/ 0 w 3525064"/>
              <a:gd name="connsiteY3" fmla="*/ 1338356 h 1338356"/>
              <a:gd name="connsiteX4" fmla="*/ 0 w 3525064"/>
              <a:gd name="connsiteY4" fmla="*/ 0 h 13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064" h="1338356">
                <a:moveTo>
                  <a:pt x="0" y="0"/>
                </a:moveTo>
                <a:lnTo>
                  <a:pt x="3525064" y="0"/>
                </a:lnTo>
                <a:lnTo>
                  <a:pt x="3525064" y="1338356"/>
                </a:lnTo>
                <a:lnTo>
                  <a:pt x="0" y="1338356"/>
                </a:lnTo>
                <a:lnTo>
                  <a:pt x="0" y="0"/>
                </a:lnTo>
                <a:close/>
              </a:path>
            </a:pathLst>
          </a:custGeom>
          <a:solidFill>
            <a:srgbClr val="4E67C8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Государственные гарантии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Постановление Правительства края от 25.04.2013 № 95-пр "Об утверждении Порядка отбора претендентов для включения в проект Программы государственных гарантий Хабаровского края"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</p:txBody>
      </p:sp>
      <p:sp>
        <p:nvSpPr>
          <p:cNvPr id="80" name="Полилиния 79"/>
          <p:cNvSpPr/>
          <p:nvPr/>
        </p:nvSpPr>
        <p:spPr>
          <a:xfrm>
            <a:off x="7438603" y="2197572"/>
            <a:ext cx="4363771" cy="1409228"/>
          </a:xfrm>
          <a:custGeom>
            <a:avLst/>
            <a:gdLst>
              <a:gd name="connsiteX0" fmla="*/ 0 w 4363771"/>
              <a:gd name="connsiteY0" fmla="*/ 0 h 618278"/>
              <a:gd name="connsiteX1" fmla="*/ 4363771 w 4363771"/>
              <a:gd name="connsiteY1" fmla="*/ 0 h 618278"/>
              <a:gd name="connsiteX2" fmla="*/ 4363771 w 4363771"/>
              <a:gd name="connsiteY2" fmla="*/ 618278 h 618278"/>
              <a:gd name="connsiteX3" fmla="*/ 0 w 4363771"/>
              <a:gd name="connsiteY3" fmla="*/ 618278 h 618278"/>
              <a:gd name="connsiteX4" fmla="*/ 0 w 4363771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771" h="618278">
                <a:moveTo>
                  <a:pt x="0" y="0"/>
                </a:moveTo>
                <a:lnTo>
                  <a:pt x="4363771" y="0"/>
                </a:lnTo>
                <a:lnTo>
                  <a:pt x="4363771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Сопровождение по принципу "одного окна"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(Постановление Правительства Хабаровского края от 19.12.2015 № 448-пр "Об утверждении Регламента сопровождения инвестиционных проектов на территории Хабаровского края по принципу "одного окна")</a:t>
            </a:r>
          </a:p>
        </p:txBody>
      </p:sp>
      <p:sp>
        <p:nvSpPr>
          <p:cNvPr id="81" name="Полилиния 80"/>
          <p:cNvSpPr/>
          <p:nvPr/>
        </p:nvSpPr>
        <p:spPr>
          <a:xfrm>
            <a:off x="7438603" y="3694049"/>
            <a:ext cx="4363771" cy="618278"/>
          </a:xfrm>
          <a:custGeom>
            <a:avLst/>
            <a:gdLst>
              <a:gd name="connsiteX0" fmla="*/ 0 w 4363771"/>
              <a:gd name="connsiteY0" fmla="*/ 0 h 618278"/>
              <a:gd name="connsiteX1" fmla="*/ 4363771 w 4363771"/>
              <a:gd name="connsiteY1" fmla="*/ 0 h 618278"/>
              <a:gd name="connsiteX2" fmla="*/ 4363771 w 4363771"/>
              <a:gd name="connsiteY2" fmla="*/ 618278 h 618278"/>
              <a:gd name="connsiteX3" fmla="*/ 0 w 4363771"/>
              <a:gd name="connsiteY3" fmla="*/ 618278 h 618278"/>
              <a:gd name="connsiteX4" fmla="*/ 0 w 4363771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771" h="618278">
                <a:moveTo>
                  <a:pt x="0" y="0"/>
                </a:moveTo>
                <a:lnTo>
                  <a:pt x="4363771" y="0"/>
                </a:lnTo>
                <a:lnTo>
                  <a:pt x="4363771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Информационно-консультационная помощь</a:t>
            </a:r>
          </a:p>
        </p:txBody>
      </p:sp>
      <p:sp>
        <p:nvSpPr>
          <p:cNvPr id="82" name="Полилиния 81"/>
          <p:cNvSpPr/>
          <p:nvPr/>
        </p:nvSpPr>
        <p:spPr>
          <a:xfrm>
            <a:off x="7423435" y="4353469"/>
            <a:ext cx="4376025" cy="618278"/>
          </a:xfrm>
          <a:custGeom>
            <a:avLst/>
            <a:gdLst>
              <a:gd name="connsiteX0" fmla="*/ 0 w 4376025"/>
              <a:gd name="connsiteY0" fmla="*/ 0 h 618278"/>
              <a:gd name="connsiteX1" fmla="*/ 4376025 w 4376025"/>
              <a:gd name="connsiteY1" fmla="*/ 0 h 618278"/>
              <a:gd name="connsiteX2" fmla="*/ 4376025 w 4376025"/>
              <a:gd name="connsiteY2" fmla="*/ 618278 h 618278"/>
              <a:gd name="connsiteX3" fmla="*/ 0 w 4376025"/>
              <a:gd name="connsiteY3" fmla="*/ 618278 h 618278"/>
              <a:gd name="connsiteX4" fmla="*/ 0 w 4376025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6025" h="618278">
                <a:moveTo>
                  <a:pt x="0" y="0"/>
                </a:moveTo>
                <a:lnTo>
                  <a:pt x="4376025" y="0"/>
                </a:lnTo>
                <a:lnTo>
                  <a:pt x="4376025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Представление проектов на российских и международных мероприятиях</a:t>
            </a:r>
          </a:p>
        </p:txBody>
      </p:sp>
      <p:sp>
        <p:nvSpPr>
          <p:cNvPr id="83" name="Полилиния 82"/>
          <p:cNvSpPr/>
          <p:nvPr/>
        </p:nvSpPr>
        <p:spPr>
          <a:xfrm>
            <a:off x="7429203" y="5065799"/>
            <a:ext cx="4355424" cy="618278"/>
          </a:xfrm>
          <a:custGeom>
            <a:avLst/>
            <a:gdLst>
              <a:gd name="connsiteX0" fmla="*/ 0 w 4355424"/>
              <a:gd name="connsiteY0" fmla="*/ 0 h 618278"/>
              <a:gd name="connsiteX1" fmla="*/ 4355424 w 4355424"/>
              <a:gd name="connsiteY1" fmla="*/ 0 h 618278"/>
              <a:gd name="connsiteX2" fmla="*/ 4355424 w 4355424"/>
              <a:gd name="connsiteY2" fmla="*/ 618278 h 618278"/>
              <a:gd name="connsiteX3" fmla="*/ 0 w 4355424"/>
              <a:gd name="connsiteY3" fmla="*/ 618278 h 618278"/>
              <a:gd name="connsiteX4" fmla="*/ 0 w 4355424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424" h="618278">
                <a:moveTo>
                  <a:pt x="0" y="0"/>
                </a:moveTo>
                <a:lnTo>
                  <a:pt x="4355424" y="0"/>
                </a:lnTo>
                <a:lnTo>
                  <a:pt x="4355424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Организация и проведение мероприятий в инвестиционной сфере</a:t>
            </a:r>
          </a:p>
        </p:txBody>
      </p:sp>
      <p:sp>
        <p:nvSpPr>
          <p:cNvPr id="84" name="Полилиния 83"/>
          <p:cNvSpPr/>
          <p:nvPr/>
        </p:nvSpPr>
        <p:spPr>
          <a:xfrm>
            <a:off x="7438603" y="5763050"/>
            <a:ext cx="4363771" cy="618278"/>
          </a:xfrm>
          <a:custGeom>
            <a:avLst/>
            <a:gdLst>
              <a:gd name="connsiteX0" fmla="*/ 0 w 4363771"/>
              <a:gd name="connsiteY0" fmla="*/ 0 h 618278"/>
              <a:gd name="connsiteX1" fmla="*/ 4363771 w 4363771"/>
              <a:gd name="connsiteY1" fmla="*/ 0 h 618278"/>
              <a:gd name="connsiteX2" fmla="*/ 4363771 w 4363771"/>
              <a:gd name="connsiteY2" fmla="*/ 618278 h 618278"/>
              <a:gd name="connsiteX3" fmla="*/ 0 w 4363771"/>
              <a:gd name="connsiteY3" fmla="*/ 618278 h 618278"/>
              <a:gd name="connsiteX4" fmla="*/ 0 w 4363771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771" h="618278">
                <a:moveTo>
                  <a:pt x="0" y="0"/>
                </a:moveTo>
                <a:lnTo>
                  <a:pt x="4363771" y="0"/>
                </a:lnTo>
                <a:lnTo>
                  <a:pt x="4363771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Размещение на официальных Интернет ресурсах Правительства края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320136" y="2103520"/>
            <a:ext cx="0" cy="3968669"/>
          </a:xfrm>
          <a:prstGeom prst="line">
            <a:avLst/>
          </a:prstGeom>
          <a:ln w="19050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20136" y="2794293"/>
            <a:ext cx="1184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329661" y="4024114"/>
            <a:ext cx="1184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7320136" y="4681711"/>
            <a:ext cx="1184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320136" y="6064721"/>
            <a:ext cx="1184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илиния 78"/>
          <p:cNvSpPr/>
          <p:nvPr/>
        </p:nvSpPr>
        <p:spPr>
          <a:xfrm>
            <a:off x="7104112" y="1485242"/>
            <a:ext cx="2450286" cy="618278"/>
          </a:xfrm>
          <a:custGeom>
            <a:avLst/>
            <a:gdLst>
              <a:gd name="connsiteX0" fmla="*/ 0 w 2450286"/>
              <a:gd name="connsiteY0" fmla="*/ 0 h 618278"/>
              <a:gd name="connsiteX1" fmla="*/ 2450286 w 2450286"/>
              <a:gd name="connsiteY1" fmla="*/ 0 h 618278"/>
              <a:gd name="connsiteX2" fmla="*/ 2450286 w 2450286"/>
              <a:gd name="connsiteY2" fmla="*/ 618278 h 618278"/>
              <a:gd name="connsiteX3" fmla="*/ 0 w 2450286"/>
              <a:gd name="connsiteY3" fmla="*/ 618278 h 618278"/>
              <a:gd name="connsiteX4" fmla="*/ 0 w 2450286"/>
              <a:gd name="connsiteY4" fmla="*/ 0 h 61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286" h="618278">
                <a:moveTo>
                  <a:pt x="0" y="0"/>
                </a:moveTo>
                <a:lnTo>
                  <a:pt x="2450286" y="0"/>
                </a:lnTo>
                <a:lnTo>
                  <a:pt x="2450286" y="618278"/>
                </a:lnTo>
                <a:lnTo>
                  <a:pt x="0" y="61827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Организационная</a:t>
            </a:r>
          </a:p>
        </p:txBody>
      </p:sp>
    </p:spTree>
    <p:extLst>
      <p:ext uri="{BB962C8B-B14F-4D97-AF65-F5344CB8AC3E}">
        <p14:creationId xmlns:p14="http://schemas.microsoft.com/office/powerpoint/2010/main" val="24213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Оценка регулирующего воздействия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1801743"/>
              </p:ext>
            </p:extLst>
          </p:nvPr>
        </p:nvGraphicFramePr>
        <p:xfrm>
          <a:off x="9492" y="548680"/>
          <a:ext cx="12063171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Совет по предпринимательству и улучшению </a:t>
            </a:r>
            <a:r>
              <a:rPr lang="ru-RU" altLang="ru-RU" sz="2800" b="1" dirty="0" err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инвестклимата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8885096"/>
              </p:ext>
            </p:extLst>
          </p:nvPr>
        </p:nvGraphicFramePr>
        <p:xfrm>
          <a:off x="286502" y="431634"/>
          <a:ext cx="5112568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19336" y="4437112"/>
            <a:ext cx="5472608" cy="2353982"/>
          </a:xfrm>
          <a:custGeom>
            <a:avLst/>
            <a:gdLst>
              <a:gd name="connsiteX0" fmla="*/ 0 w 5472608"/>
              <a:gd name="connsiteY0" fmla="*/ 0 h 2702700"/>
              <a:gd name="connsiteX1" fmla="*/ 5472608 w 5472608"/>
              <a:gd name="connsiteY1" fmla="*/ 0 h 2702700"/>
              <a:gd name="connsiteX2" fmla="*/ 5472608 w 5472608"/>
              <a:gd name="connsiteY2" fmla="*/ 2702700 h 2702700"/>
              <a:gd name="connsiteX3" fmla="*/ 0 w 5472608"/>
              <a:gd name="connsiteY3" fmla="*/ 2702700 h 2702700"/>
              <a:gd name="connsiteX4" fmla="*/ 0 w 5472608"/>
              <a:gd name="connsiteY4" fmla="*/ 0 h 270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608" h="2702700">
                <a:moveTo>
                  <a:pt x="0" y="0"/>
                </a:moveTo>
                <a:lnTo>
                  <a:pt x="5472608" y="0"/>
                </a:lnTo>
                <a:lnTo>
                  <a:pt x="5472608" y="2702700"/>
                </a:lnTo>
                <a:lnTo>
                  <a:pt x="0" y="270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4735" tIns="541528" rIns="424735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ts val="13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ru-RU" sz="1400" kern="1200" dirty="0" smtClean="0"/>
              <a:t>участие субъектов предпринимательской и инвестиционной деятельности в принятии решений по вопросам регулирования предпринимательской и инвестиционной деятельности и развития конкуренции</a:t>
            </a:r>
            <a:endParaRPr lang="ru-RU" sz="1400" kern="1200" dirty="0"/>
          </a:p>
          <a:p>
            <a:pPr marL="114300" lvl="1" indent="-114300" algn="l" defTabSz="666750">
              <a:lnSpc>
                <a:spcPts val="13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ru-RU" sz="1400" kern="1200" dirty="0" smtClean="0"/>
              <a:t>практическое взаимодействие органов исполнительной власти края и широкого круга предпринимателей</a:t>
            </a:r>
            <a:endParaRPr lang="ru-RU" sz="1400" kern="1200" dirty="0"/>
          </a:p>
          <a:p>
            <a:pPr marL="114300" lvl="1" indent="-114300" algn="l" defTabSz="666750">
              <a:lnSpc>
                <a:spcPts val="13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ru-RU" sz="1400" kern="1200" dirty="0" smtClean="0"/>
              <a:t>устранение имеющихся барьеров в развитии предпринимательства</a:t>
            </a:r>
            <a:endParaRPr lang="ru-RU" sz="14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752962" y="4149080"/>
            <a:ext cx="4838981" cy="576064"/>
          </a:xfrm>
          <a:custGeom>
            <a:avLst/>
            <a:gdLst>
              <a:gd name="connsiteX0" fmla="*/ 0 w 3830825"/>
              <a:gd name="connsiteY0" fmla="*/ 127923 h 767520"/>
              <a:gd name="connsiteX1" fmla="*/ 127923 w 3830825"/>
              <a:gd name="connsiteY1" fmla="*/ 0 h 767520"/>
              <a:gd name="connsiteX2" fmla="*/ 3702902 w 3830825"/>
              <a:gd name="connsiteY2" fmla="*/ 0 h 767520"/>
              <a:gd name="connsiteX3" fmla="*/ 3830825 w 3830825"/>
              <a:gd name="connsiteY3" fmla="*/ 127923 h 767520"/>
              <a:gd name="connsiteX4" fmla="*/ 3830825 w 3830825"/>
              <a:gd name="connsiteY4" fmla="*/ 639597 h 767520"/>
              <a:gd name="connsiteX5" fmla="*/ 3702902 w 3830825"/>
              <a:gd name="connsiteY5" fmla="*/ 767520 h 767520"/>
              <a:gd name="connsiteX6" fmla="*/ 127923 w 3830825"/>
              <a:gd name="connsiteY6" fmla="*/ 767520 h 767520"/>
              <a:gd name="connsiteX7" fmla="*/ 0 w 3830825"/>
              <a:gd name="connsiteY7" fmla="*/ 639597 h 767520"/>
              <a:gd name="connsiteX8" fmla="*/ 0 w 3830825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0825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3702902" y="0"/>
                </a:lnTo>
                <a:cubicBezTo>
                  <a:pt x="3773552" y="0"/>
                  <a:pt x="3830825" y="57273"/>
                  <a:pt x="3830825" y="127923"/>
                </a:cubicBezTo>
                <a:lnTo>
                  <a:pt x="3830825" y="639597"/>
                </a:lnTo>
                <a:cubicBezTo>
                  <a:pt x="3830825" y="710247"/>
                  <a:pt x="3773552" y="767520"/>
                  <a:pt x="3702902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263" tIns="37467" rIns="182263" bIns="3746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Совета:</a:t>
            </a:r>
            <a:endPara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74"/>
          <a:stretch/>
        </p:blipFill>
        <p:spPr>
          <a:xfrm>
            <a:off x="4294442" y="764704"/>
            <a:ext cx="1369510" cy="800531"/>
          </a:xfrm>
          <a:prstGeom prst="rect">
            <a:avLst/>
          </a:prstGeom>
        </p:spPr>
      </p:pic>
      <p:pic>
        <p:nvPicPr>
          <p:cNvPr id="8" name="Picture 6" descr="http://abali.ru/wp-content/uploads/2013/03/paradnij_gerb_habarovskogo_kray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2" y="472563"/>
            <a:ext cx="10239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28626685"/>
              </p:ext>
            </p:extLst>
          </p:nvPr>
        </p:nvGraphicFramePr>
        <p:xfrm>
          <a:off x="6088283" y="476672"/>
          <a:ext cx="591237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752962" y="2799777"/>
            <a:ext cx="4838982" cy="1205287"/>
          </a:xfrm>
          <a:prstGeom prst="roundRect">
            <a:avLst>
              <a:gd name="adj" fmla="val 9639"/>
            </a:avLst>
          </a:prstGeom>
          <a:solidFill>
            <a:srgbClr val="92D05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Контакты</a:t>
            </a:r>
          </a:p>
          <a:p>
            <a:r>
              <a:rPr lang="ru-RU" sz="1400" dirty="0">
                <a:solidFill>
                  <a:schemeClr val="tx1"/>
                </a:solidFill>
              </a:rPr>
              <a:t>т</a:t>
            </a:r>
            <a:r>
              <a:rPr lang="ru-RU" sz="1400" dirty="0" smtClean="0">
                <a:solidFill>
                  <a:schemeClr val="tx1"/>
                </a:solidFill>
              </a:rPr>
              <a:t>ел.: 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4212) 32-43-33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e</a:t>
            </a:r>
            <a:r>
              <a:rPr lang="ru-RU" sz="1400" dirty="0" err="1" smtClean="0">
                <a:solidFill>
                  <a:schemeClr val="tx1"/>
                </a:solidFill>
              </a:rPr>
              <a:t>mail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mb@adm.khv.ru</a:t>
            </a:r>
          </a:p>
          <a:p>
            <a:r>
              <a:rPr lang="en-US" sz="1350" dirty="0" smtClean="0">
                <a:solidFill>
                  <a:schemeClr val="tx1"/>
                </a:solidFill>
              </a:rPr>
              <a:t>           sovet27.ru</a:t>
            </a:r>
            <a:r>
              <a:rPr lang="ru-RU" sz="135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350" dirty="0" smtClean="0">
                <a:solidFill>
                  <a:schemeClr val="tx1"/>
                </a:solidFill>
              </a:rPr>
              <a:t>           </a:t>
            </a:r>
            <a:r>
              <a:rPr lang="ru-RU" sz="1350" dirty="0" smtClean="0">
                <a:solidFill>
                  <a:schemeClr val="tx1"/>
                </a:solidFill>
              </a:rPr>
              <a:t>группа </a:t>
            </a:r>
            <a:r>
              <a:rPr lang="ru-RU" sz="1350" dirty="0">
                <a:solidFill>
                  <a:schemeClr val="tx1"/>
                </a:solidFill>
              </a:rPr>
              <a:t>в социальной сети </a:t>
            </a:r>
            <a:r>
              <a:rPr lang="ru-RU" sz="1350" dirty="0" smtClean="0">
                <a:solidFill>
                  <a:schemeClr val="tx1"/>
                </a:solidFill>
              </a:rPr>
              <a:t>www.facebook.com</a:t>
            </a:r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ovet27.ru/image/fla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" y="2801862"/>
            <a:ext cx="5905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Канал прямой и обратной связи инвесторов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63773"/>
              </p:ext>
            </p:extLst>
          </p:nvPr>
        </p:nvGraphicFramePr>
        <p:xfrm>
          <a:off x="0" y="472563"/>
          <a:ext cx="12192000" cy="62608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201032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endParaRPr lang="ru-RU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endParaRPr lang="ru-RU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endParaRPr lang="ru-RU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Канал прямой связи инвесторов и руководства Хабаровского края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4212-40-21-10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investor@adm.khv.ru</a:t>
                      </a:r>
                      <a:endParaRPr lang="ru-RU" sz="1600" b="1" kern="1200" dirty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Гарантированная оперативность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связи с руководством края в течение 3 дней.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ru-RU" sz="5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Разработано и реализовано новое голосовое меню с возможностью переключения на англоязычную версию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ru-RU" sz="5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сообщения записаны с привлечением профессиональных дикторов на русском и английском языках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ru-RU" sz="5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Реализована функция голосовой почты (автоответчика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ru-RU" sz="160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-центр для малого и среднего бизнеса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C00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  8-800-555-39-09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http://msb.khabkrai.ru</a:t>
                      </a:r>
                      <a:endParaRPr lang="ru-RU" sz="1600" b="1" kern="1200" dirty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8553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endPara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Агентство инвестиций и развития Хабаровского края </a:t>
                      </a:r>
                    </a:p>
                    <a:p>
                      <a:pPr marL="0"/>
                      <a:endParaRPr lang="ru-RU" sz="5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8-909-850-80-60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invest.agency@mail.ru</a:t>
                      </a:r>
                      <a:endParaRPr lang="ru-RU" sz="1600" b="1" kern="1200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/>
                      <a:endParaRPr lang="ru-RU" sz="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/>
                      <a:endParaRPr lang="ru-RU" sz="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ул. Фрунзе, д.22, оф.</a:t>
                      </a:r>
                      <a:r>
                        <a:rPr lang="en-US" sz="1200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409</a:t>
                      </a:r>
                      <a:endParaRPr lang="ru-RU" sz="1200" kern="1200" dirty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Сопровождение инвестиционных проектов по принципу «одного окна»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Уполномоченный</a:t>
                      </a: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 защите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прав</a:t>
                      </a:r>
                      <a:b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предпринимателей</a:t>
                      </a: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</a:pP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400" b="1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400" b="1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ГЕРАСИМОВ</a:t>
                      </a:r>
                      <a:endParaRPr lang="ru-RU" sz="1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ОЛЕГ ВЛАДИМИРОВИЧ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600" b="1" kern="1200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600" b="1" kern="1200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4212</a:t>
                      </a: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32-44-42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mbudsmanbiz27@mail.ru</a:t>
                      </a:r>
                      <a:endParaRPr lang="ru-RU" sz="1600" b="1" kern="1200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600" kern="1200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г. Хабаровск, ул. Муравьева-Амурского, д. 24, оф. </a:t>
                      </a:r>
                      <a:r>
                        <a:rPr lang="en-US" sz="1200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ru-RU" sz="1200" kern="1200" dirty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ru-RU" sz="1200" kern="1200" dirty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123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Инвестиционный портал </a:t>
                      </a:r>
                    </a:p>
                    <a:p>
                      <a:pPr marL="0" lv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Хабаровского края </a:t>
                      </a:r>
                    </a:p>
                    <a:p>
                      <a:pPr lvl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C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http://invest.khv.gov.ru</a:t>
                      </a:r>
                      <a:endParaRPr lang="ru-RU" sz="1600" b="1" kern="1200" dirty="0" smtClean="0">
                        <a:solidFill>
                          <a:srgbClr val="00C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Обращение к руководству края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Презентация инвестиционных предложений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Возможность предложить инвестиционный проект или инвестиционную площадку</a:t>
                      </a:r>
                      <a:endParaRPr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Picture 12" descr="http://abali.ru/wp-content/uploads/2013/03/paradnij_gerb_habarovskogo_kra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28762"/>
            <a:ext cx="611465" cy="7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169072" y="4712344"/>
            <a:ext cx="2808312" cy="20162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8" descr="http://mystand.ru/media/%D0%B0%D0%B3%D0%B5%D0%BD%D1%82%D1%81%D1%82%D0%B2%D0%BE%20%D0%B8%D0%BD%D0%B2%D0%B5%D1%81%D1%82%D0%B8%D1%86%D0%B8%D0%B9%20%D0%B8%20%D1%80%D0%B0%D0%B7%D0%B2%D0%B8%D1%82%D0%B8%D1%8F%20%D1%85%D0%B0%D0%B1%D0%B0%D1%80%D0%BE%D0%B2%D1%81%D0%BA%D0%BE%D0%B3%D0%BE%20%D0%BA%D1%80%D0%B0%D1%8F.png?job=W1siZiIsIjIwMTUvMDMvMjYvMXBra2x5c2c1dV9fLnBuZyJdXQ&amp;sha=92ad00e8ececd4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65812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8547" t="291" r="14900" b="29002"/>
          <a:stretch/>
        </p:blipFill>
        <p:spPr>
          <a:xfrm>
            <a:off x="6312024" y="2852936"/>
            <a:ext cx="1224136" cy="137761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2" name="Picture 2" descr="http://pngimg.com/upload/phone_PNG4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633655"/>
            <a:ext cx="792088" cy="7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Портал по поддержке и развитию МСБ</a:t>
            </a: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800" b="1" u="sng" dirty="0">
                <a:solidFill>
                  <a:srgbClr val="0000FF"/>
                </a:solidFill>
              </a:rPr>
              <a:t>msb.khabkrai.ru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79576" y="980728"/>
            <a:ext cx="6589903" cy="5124882"/>
            <a:chOff x="2810473" y="980728"/>
            <a:chExt cx="6589903" cy="51248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1" r="1546" b="13944"/>
            <a:stretch/>
          </p:blipFill>
          <p:spPr bwMode="auto">
            <a:xfrm>
              <a:off x="2810473" y="980728"/>
              <a:ext cx="6571053" cy="425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91" t="58136" r="5823" b="23454"/>
            <a:stretch/>
          </p:blipFill>
          <p:spPr bwMode="auto">
            <a:xfrm>
              <a:off x="7528168" y="4826646"/>
              <a:ext cx="1872208" cy="127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Выноска 2 15"/>
          <p:cNvSpPr/>
          <p:nvPr/>
        </p:nvSpPr>
        <p:spPr>
          <a:xfrm>
            <a:off x="127844" y="5517232"/>
            <a:ext cx="6768752" cy="1214021"/>
          </a:xfrm>
          <a:prstGeom prst="borderCallout2">
            <a:avLst>
              <a:gd name="adj1" fmla="val 996"/>
              <a:gd name="adj2" fmla="val 50875"/>
              <a:gd name="adj3" fmla="val -63368"/>
              <a:gd name="adj4" fmla="val 47848"/>
              <a:gd name="adj5" fmla="val -62554"/>
              <a:gd name="adj6" fmla="val 56268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sz="1400" spc="-10" dirty="0" smtClean="0">
                <a:solidFill>
                  <a:prstClr val="black"/>
                </a:solidFill>
              </a:rPr>
              <a:t>Информация о региональных общественных организациях и консультативных органах, представляющих интересы малого предпринимательства</a:t>
            </a:r>
            <a:endParaRPr lang="ru-RU" sz="1400" spc="-1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prstClr val="black"/>
                </a:solidFill>
              </a:rPr>
              <a:t>17 общественных объединений предпринимателей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prstClr val="black"/>
                </a:solidFill>
              </a:rPr>
              <a:t>7 представительств фонда поддержки предпринимательства Хабаровского края</a:t>
            </a:r>
          </a:p>
        </p:txBody>
      </p:sp>
      <p:sp>
        <p:nvSpPr>
          <p:cNvPr id="17" name="Выноска 2 16"/>
          <p:cNvSpPr/>
          <p:nvPr/>
        </p:nvSpPr>
        <p:spPr>
          <a:xfrm>
            <a:off x="8927535" y="554403"/>
            <a:ext cx="3189660" cy="3810701"/>
          </a:xfrm>
          <a:prstGeom prst="borderCallout2">
            <a:avLst>
              <a:gd name="adj1" fmla="val 49957"/>
              <a:gd name="adj2" fmla="val -169"/>
              <a:gd name="adj3" fmla="val 56744"/>
              <a:gd name="adj4" fmla="val -518"/>
              <a:gd name="adj5" fmla="val 61995"/>
              <a:gd name="adj6" fmla="val -19568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Программа «Развитие малого и среднего предпринимательства в Хабаровском крае на 2013-2020 годы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 льготные </a:t>
            </a:r>
            <a:r>
              <a:rPr lang="ru-RU" sz="1400" i="1" dirty="0" err="1" smtClean="0">
                <a:solidFill>
                  <a:prstClr val="black"/>
                </a:solidFill>
              </a:rPr>
              <a:t>микрозаймы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 поручительства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 гранты начинающим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 субсидирование лизинга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 прочие </a:t>
            </a:r>
            <a:r>
              <a:rPr lang="ru-RU" sz="1400" i="1" dirty="0" smtClean="0">
                <a:solidFill>
                  <a:prstClr val="black"/>
                </a:solidFill>
              </a:rPr>
              <a:t>(выставки, субсидии, сертификация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Программа «Инновационное развитие и модернизация экономики Хабаровского края</a:t>
            </a:r>
          </a:p>
        </p:txBody>
      </p:sp>
      <p:sp>
        <p:nvSpPr>
          <p:cNvPr id="20" name="Выноска 2 19"/>
          <p:cNvSpPr/>
          <p:nvPr/>
        </p:nvSpPr>
        <p:spPr>
          <a:xfrm>
            <a:off x="8927536" y="4517039"/>
            <a:ext cx="3189660" cy="949089"/>
          </a:xfrm>
          <a:prstGeom prst="borderCallout2">
            <a:avLst>
              <a:gd name="adj1" fmla="val 48556"/>
              <a:gd name="adj2" fmla="val -556"/>
              <a:gd name="adj3" fmla="val 19839"/>
              <a:gd name="adj4" fmla="val -3104"/>
              <a:gd name="adj5" fmla="val 100030"/>
              <a:gd name="adj6" fmla="val -2752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Линия прямых обращений</a:t>
            </a:r>
          </a:p>
          <a:p>
            <a:pPr algn="ctr"/>
            <a:endParaRPr lang="en-US" sz="14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с начала 2016 года 407 </a:t>
            </a:r>
            <a:r>
              <a:rPr lang="ru-RU" sz="1400" dirty="0" smtClean="0">
                <a:solidFill>
                  <a:prstClr val="black"/>
                </a:solidFill>
              </a:rPr>
              <a:t>обращений в </a:t>
            </a:r>
            <a:r>
              <a:rPr lang="en-US" sz="1400" dirty="0" smtClean="0">
                <a:solidFill>
                  <a:prstClr val="black"/>
                </a:solidFill>
              </a:rPr>
              <a:t>call-</a:t>
            </a:r>
            <a:r>
              <a:rPr lang="ru-RU" sz="1400" dirty="0" smtClean="0">
                <a:solidFill>
                  <a:prstClr val="black"/>
                </a:solidFill>
              </a:rPr>
              <a:t>центр</a:t>
            </a:r>
          </a:p>
          <a:p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22" name="Выноска 2 21"/>
          <p:cNvSpPr/>
          <p:nvPr/>
        </p:nvSpPr>
        <p:spPr>
          <a:xfrm>
            <a:off x="119336" y="1628799"/>
            <a:ext cx="1970317" cy="3456385"/>
          </a:xfrm>
          <a:prstGeom prst="borderCallout2">
            <a:avLst>
              <a:gd name="adj1" fmla="val 49918"/>
              <a:gd name="adj2" fmla="val 100322"/>
              <a:gd name="adj3" fmla="val 74934"/>
              <a:gd name="adj4" fmla="val 99932"/>
              <a:gd name="adj5" fmla="val 86247"/>
              <a:gd name="adj6" fmla="val 29760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Описание мер поддержки малого и среднего бизнеса и порядок обращения для их получения</a:t>
            </a:r>
          </a:p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около 30 мер финансовой и организационной поддержки</a:t>
            </a:r>
          </a:p>
          <a:p>
            <a:pPr marL="88900" indent="-88900"/>
            <a:endParaRPr lang="ru-RU" sz="500" i="1" dirty="0">
              <a:solidFill>
                <a:prstClr val="black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</a:rPr>
              <a:t>скачать реестр мер поддержки в разделе общая информация о видах поддержки</a:t>
            </a:r>
            <a:endParaRPr lang="ru-RU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4"/>
          <a:stretch/>
        </p:blipFill>
        <p:spPr>
          <a:xfrm>
            <a:off x="2417212" y="911851"/>
            <a:ext cx="6580722" cy="5901525"/>
          </a:xfrm>
          <a:prstGeom prst="rect">
            <a:avLst/>
          </a:prstGeom>
        </p:spPr>
      </p:pic>
      <p:pic>
        <p:nvPicPr>
          <p:cNvPr id="4" name="Text Box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99392"/>
            <a:ext cx="11665296" cy="9989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Инвестиционный портал края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rgbClr val="0000FF"/>
                </a:solidFill>
              </a:rPr>
              <a:t>invest.khabkrai.ru</a:t>
            </a:r>
            <a:endParaRPr lang="ru-RU" sz="2800" b="1" u="sng" dirty="0">
              <a:solidFill>
                <a:srgbClr val="0000FF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78282" y="1064324"/>
            <a:ext cx="2273302" cy="852508"/>
          </a:xfrm>
          <a:prstGeom prst="borderCallout2">
            <a:avLst>
              <a:gd name="adj1" fmla="val 1403"/>
              <a:gd name="adj2" fmla="val 100065"/>
              <a:gd name="adj3" fmla="val 68330"/>
              <a:gd name="adj4" fmla="val 115326"/>
              <a:gd name="adj5" fmla="val 67961"/>
              <a:gd name="adj6" fmla="val 156626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Инвестиционные возможности </a:t>
            </a:r>
            <a:r>
              <a:rPr lang="ru-RU" sz="1400" dirty="0" smtClean="0">
                <a:solidFill>
                  <a:prstClr val="black"/>
                </a:solidFill>
              </a:rPr>
              <a:t>края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</a:rPr>
              <a:t>(характеристика 17 отраслей)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78282" y="2227184"/>
            <a:ext cx="2273302" cy="2171828"/>
          </a:xfrm>
          <a:prstGeom prst="borderCallout2">
            <a:avLst>
              <a:gd name="adj1" fmla="val 52694"/>
              <a:gd name="adj2" fmla="val 99705"/>
              <a:gd name="adj3" fmla="val -26284"/>
              <a:gd name="adj4" fmla="val 163516"/>
              <a:gd name="adj5" fmla="val -26029"/>
              <a:gd name="adj6" fmla="val 18775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Меры </a:t>
            </a:r>
            <a:r>
              <a:rPr lang="ru-RU" sz="1400" dirty="0">
                <a:solidFill>
                  <a:prstClr val="black"/>
                </a:solidFill>
              </a:rPr>
              <a:t>поддержки инвестиций и инвестиционных </a:t>
            </a:r>
            <a:r>
              <a:rPr lang="ru-RU" sz="1400" dirty="0" smtClean="0">
                <a:solidFill>
                  <a:prstClr val="black"/>
                </a:solidFill>
              </a:rPr>
              <a:t>проектов 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i="1" dirty="0" smtClean="0">
                <a:solidFill>
                  <a:prstClr val="black"/>
                </a:solidFill>
              </a:rPr>
              <a:t>(96 мер финансовой и организационной поддержки)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Порядок получения поддержки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9447478" y="946064"/>
            <a:ext cx="2128358" cy="545119"/>
          </a:xfrm>
          <a:prstGeom prst="borderCallout2">
            <a:avLst>
              <a:gd name="adj1" fmla="val 52072"/>
              <a:gd name="adj2" fmla="val 1228"/>
              <a:gd name="adj3" fmla="val 55897"/>
              <a:gd name="adj4" fmla="val -12334"/>
              <a:gd name="adj5" fmla="val 100114"/>
              <a:gd name="adj6" fmla="val -314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Версии на английском и японском языках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71603" y="4572565"/>
            <a:ext cx="2273302" cy="1016675"/>
          </a:xfrm>
          <a:prstGeom prst="borderCallout2">
            <a:avLst>
              <a:gd name="adj1" fmla="val 50026"/>
              <a:gd name="adj2" fmla="val 100252"/>
              <a:gd name="adj3" fmla="val -287382"/>
              <a:gd name="adj4" fmla="val 192800"/>
              <a:gd name="adj5" fmla="val -286634"/>
              <a:gd name="adj6" fmla="val 23227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Инвестиционные проекты края: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реализованные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реализуемые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9073728" y="2636910"/>
            <a:ext cx="3024336" cy="2016225"/>
          </a:xfrm>
          <a:prstGeom prst="borderCallout2">
            <a:avLst>
              <a:gd name="adj1" fmla="val -649"/>
              <a:gd name="adj2" fmla="val 48521"/>
              <a:gd name="adj3" fmla="val -49780"/>
              <a:gd name="adj4" fmla="val -80693"/>
              <a:gd name="adj5" fmla="val -50623"/>
              <a:gd name="adj6" fmla="val -117128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Инвестиционная стратегия края </a:t>
            </a:r>
            <a:r>
              <a:rPr lang="ru-RU" sz="1400" i="1" dirty="0" smtClean="0">
                <a:solidFill>
                  <a:prstClr val="black"/>
                </a:solidFill>
              </a:rPr>
              <a:t>(утв. Губернатором края 06.03.2014)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План создания инвестиционных объектов (за 2013, 2014, 2015 гг.)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 Регламент сопровождения проектов </a:t>
            </a:r>
            <a:r>
              <a:rPr lang="ru-RU" sz="1400" i="1" dirty="0" smtClean="0">
                <a:solidFill>
                  <a:prstClr val="black"/>
                </a:solidFill>
              </a:rPr>
              <a:t>(за 2016 г. принято на сопровождение 6 проектов)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1868" y="6237312"/>
            <a:ext cx="2244452" cy="562701"/>
          </a:xfrm>
          <a:prstGeom prst="roundRect">
            <a:avLst>
              <a:gd name="adj" fmla="val 4278"/>
            </a:avLst>
          </a:prstGeom>
          <a:solidFill>
            <a:srgbClr val="F9BA1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Линия  прямых обращений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807586"/>
            <a:ext cx="2430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n>
                  <a:solidFill>
                    <a:prstClr val="black"/>
                  </a:solidFill>
                </a:ln>
                <a:solidFill>
                  <a:srgbClr val="FFBA0B"/>
                </a:solidFill>
              </a:rPr>
              <a:t>29 </a:t>
            </a:r>
            <a:r>
              <a:rPr lang="ru-RU" altLang="ru-RU" sz="3200" b="1" dirty="0" smtClean="0">
                <a:ln>
                  <a:solidFill>
                    <a:prstClr val="black"/>
                  </a:solidFill>
                </a:ln>
                <a:solidFill>
                  <a:srgbClr val="FFBA0B"/>
                </a:solidFill>
              </a:rPr>
              <a:t>704</a:t>
            </a:r>
            <a:endParaRPr lang="ru-RU" altLang="ru-RU" sz="3200" b="1" dirty="0">
              <a:ln>
                <a:solidFill>
                  <a:prstClr val="black"/>
                </a:solidFill>
              </a:ln>
              <a:solidFill>
                <a:srgbClr val="FFBA0B"/>
              </a:solidFill>
            </a:endParaRPr>
          </a:p>
          <a:p>
            <a:pPr algn="ctr">
              <a:defRPr/>
            </a:pPr>
            <a:r>
              <a:rPr lang="ru-RU" altLang="ru-RU" dirty="0">
                <a:solidFill>
                  <a:prstClr val="black"/>
                </a:solidFill>
              </a:rPr>
              <a:t>посещений </a:t>
            </a:r>
            <a:r>
              <a:rPr lang="ru-RU" altLang="ru-RU" dirty="0" smtClean="0">
                <a:solidFill>
                  <a:prstClr val="black"/>
                </a:solidFill>
              </a:rPr>
              <a:t>за 2016 г.</a:t>
            </a:r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-11575"/>
            <a:ext cx="12222865" cy="4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44624"/>
            <a:ext cx="12192000" cy="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Специализированная организация по привлечению инвестиций</a:t>
            </a:r>
            <a:endParaRPr lang="ru-RU" alt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5169614"/>
              </p:ext>
            </p:extLst>
          </p:nvPr>
        </p:nvGraphicFramePr>
        <p:xfrm>
          <a:off x="81501" y="1412776"/>
          <a:ext cx="12063171" cy="544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 descr="http://mystand.ru/media/%D0%B0%D0%B3%D0%B5%D0%BD%D1%82%D1%81%D1%82%D0%B2%D0%BE%20%D0%B8%D0%BD%D0%B2%D0%B5%D1%81%D1%82%D0%B8%D1%86%D0%B8%D0%B9%20%D0%B8%20%D1%80%D0%B0%D0%B7%D0%B2%D0%B8%D1%82%D0%B8%D1%8F%20%D1%85%D0%B0%D0%B1%D0%B0%D1%80%D0%BE%D0%B2%D1%81%D0%BA%D0%BE%D0%B3%D0%BE%20%D0%BA%D1%80%D0%B0%D1%8F.png?job=W1siZiIsIjIwMTUvMDMvMjYvMXBra2x5c2c1dV9fLnBuZyJdXQ&amp;sha=92ad00e8ececd41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8338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416" y="548680"/>
            <a:ext cx="1123324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Агентство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инвестиций и развития Хабаровского края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500" b="1" dirty="0" smtClean="0">
              <a:solidFill>
                <a:srgbClr val="00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C000"/>
                </a:solidFill>
                <a:latin typeface="Arial Black" panose="020B0A04020102020204" pitchFamily="34" charset="0"/>
              </a:rPr>
              <a:t>8-909-850-80-60, </a:t>
            </a:r>
            <a:r>
              <a:rPr lang="en-US" b="1" dirty="0" smtClean="0">
                <a:solidFill>
                  <a:srgbClr val="00C000"/>
                </a:solidFill>
                <a:latin typeface="Arial Black" panose="020B0A04020102020204" pitchFamily="34" charset="0"/>
              </a:rPr>
              <a:t>invest.agency@mail.ru</a:t>
            </a:r>
            <a:endParaRPr lang="ru-RU" sz="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algn="ctr"/>
            <a:endParaRPr lang="ru-RU" sz="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>
                <a:solidFill>
                  <a:srgbClr val="00C000"/>
                </a:solidFill>
                <a:latin typeface="Arial Black" panose="020B0A04020102020204" pitchFamily="34" charset="0"/>
              </a:rPr>
              <a:t>ул. Фрунзе, д.22, оф.</a:t>
            </a:r>
            <a:r>
              <a:rPr lang="en-US" sz="1400" dirty="0">
                <a:solidFill>
                  <a:srgbClr val="00C00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00C000"/>
                </a:solidFill>
                <a:latin typeface="Arial Black" panose="020B0A04020102020204" pitchFamily="34" charset="0"/>
              </a:rPr>
              <a:t>409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3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DB 5-4">
  <a:themeElements>
    <a:clrScheme name="ССВ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FFFF99"/>
      </a:accent4>
      <a:accent5>
        <a:srgbClr val="FF9933"/>
      </a:accent5>
      <a:accent6>
        <a:srgbClr val="AC0000"/>
      </a:accent6>
      <a:hlink>
        <a:srgbClr val="002440"/>
      </a:hlink>
      <a:folHlink>
        <a:srgbClr val="002440"/>
      </a:folHlink>
    </a:clrScheme>
    <a:fontScheme name="Другая 1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D_NewStyle-A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езентация DB 5-4">
  <a:themeElements>
    <a:clrScheme name="ССВ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FFFF99"/>
      </a:accent4>
      <a:accent5>
        <a:srgbClr val="FF9933"/>
      </a:accent5>
      <a:accent6>
        <a:srgbClr val="AC0000"/>
      </a:accent6>
      <a:hlink>
        <a:srgbClr val="002440"/>
      </a:hlink>
      <a:folHlink>
        <a:srgbClr val="002440"/>
      </a:folHlink>
    </a:clrScheme>
    <a:fontScheme name="Другая 1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D_NewStyle-A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16011</TotalTime>
  <Words>1251</Words>
  <Application>Microsoft Office PowerPoint</Application>
  <PresentationFormat>Произвольный</PresentationFormat>
  <Paragraphs>186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Оформление по умолчанию</vt:lpstr>
      <vt:lpstr>Презентация DB 5-4</vt:lpstr>
      <vt:lpstr>1_Презентация DB 5-4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Инвестиционный портал края invest.khabkrai.ru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Кубичек Виталий Валерьевич</cp:lastModifiedBy>
  <cp:revision>1942</cp:revision>
  <cp:lastPrinted>2016-11-28T04:18:32Z</cp:lastPrinted>
  <dcterms:created xsi:type="dcterms:W3CDTF">2012-12-13T23:26:48Z</dcterms:created>
  <dcterms:modified xsi:type="dcterms:W3CDTF">2016-11-28T04:47:53Z</dcterms:modified>
</cp:coreProperties>
</file>