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11"/>
  </p:notesMasterIdLst>
  <p:handoutMasterIdLst>
    <p:handoutMasterId r:id="rId12"/>
  </p:handoutMasterIdLst>
  <p:sldIdLst>
    <p:sldId id="268" r:id="rId3"/>
    <p:sldId id="269" r:id="rId4"/>
    <p:sldId id="305" r:id="rId5"/>
    <p:sldId id="282" r:id="rId6"/>
    <p:sldId id="300" r:id="rId7"/>
    <p:sldId id="309" r:id="rId8"/>
    <p:sldId id="291" r:id="rId9"/>
    <p:sldId id="308" r:id="rId10"/>
  </p:sldIdLst>
  <p:sldSz cx="9906000" cy="6858000" type="A4"/>
  <p:notesSz cx="9939338" cy="6807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6962" autoAdjust="0"/>
  </p:normalViewPr>
  <p:slideViewPr>
    <p:cSldViewPr>
      <p:cViewPr varScale="1">
        <p:scale>
          <a:sx n="99" d="100"/>
          <a:sy n="99" d="100"/>
        </p:scale>
        <p:origin x="-90" y="-246"/>
      </p:cViewPr>
      <p:guideLst>
        <p:guide orient="horz" pos="2880"/>
        <p:guide pos="17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-114" y="-414"/>
      </p:cViewPr>
      <p:guideLst>
        <p:guide orient="horz" pos="2144"/>
        <p:guide pos="313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1736A-05AC-4C1A-926B-42A11F93B91B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6B1FA-B769-4B1F-B909-0CEB6DBAFD1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910730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45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lIns="80376" tIns="40188" rIns="80376" bIns="40188"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45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lIns="80376" tIns="40188" rIns="80376" bIns="40188">
            <a:normAutofit/>
          </a:bodyPr>
          <a:lstStyle/>
          <a:p>
            <a:endParaRPr lang="ru-RU" sz="11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45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lIns="80376" tIns="40188" rIns="80376" bIns="40188"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45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lIns="80376" tIns="40188" rIns="80376" bIns="40188">
            <a:normAutofit fontScale="92500" lnSpcReduction="10000"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45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lIns="80376" tIns="40188" rIns="80376" bIns="40188">
            <a:normAutofit/>
          </a:bodyPr>
          <a:lstStyle/>
          <a:p>
            <a:endParaRPr lang="ru-RU" sz="110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45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lIns="80376" tIns="40188" rIns="80376" bIns="40188"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45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lIns="80376" tIns="40188" rIns="80376" bIns="40188"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127375" y="511175"/>
            <a:ext cx="36845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lIns="80376" tIns="40188" rIns="80376" bIns="40188"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3337" y="2125981"/>
            <a:ext cx="842448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6673" y="3840480"/>
            <a:ext cx="693781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FE7BC-F3D1-4306-B25E-F973A4796554}" type="datetime1">
              <a:rPr lang="en-US" smtClean="0"/>
              <a:pPr/>
              <a:t>4/11/2017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2DF3-8EF7-473C-A7E8-A089998ED92F}" type="datetime1">
              <a:rPr lang="en-US" smtClean="0"/>
              <a:pPr/>
              <a:t>4/11/2017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C6F-2669-4F64-92FB-1B57403E3B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B3205-7B00-4C54-BA41-413D5A6DC338}" type="datetime1">
              <a:rPr lang="en-US" smtClean="0"/>
              <a:pPr/>
              <a:t>4/11/2017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C6F-2669-4F64-92FB-1B57403E3B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5383-E810-4009-B15B-002A8997AD90}" type="datetime1">
              <a:rPr lang="en-US" smtClean="0"/>
              <a:pPr/>
              <a:t>4/11/2017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C6F-2669-4F64-92FB-1B57403E3B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69B71-B049-454C-88FC-4A7C793CACF5}" type="datetime1">
              <a:rPr lang="en-US" smtClean="0"/>
              <a:pPr/>
              <a:t>4/11/2017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C6F-2669-4F64-92FB-1B57403E3B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4195-1115-4B45-8EEE-73C31D68BD6C}" type="datetime1">
              <a:rPr lang="en-US" smtClean="0"/>
              <a:pPr/>
              <a:t>4/11/2017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C6F-2669-4F64-92FB-1B57403E3B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A94CE-7E00-4AA5-AA0A-5E964403A155}" type="datetime1">
              <a:rPr lang="en-US" smtClean="0"/>
              <a:pPr/>
              <a:t>4/11/2017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C6F-2669-4F64-92FB-1B57403E3B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6C23C-CEE7-49CC-BFE7-12C04F1714B1}" type="datetime1">
              <a:rPr lang="en-US" smtClean="0"/>
              <a:pPr/>
              <a:t>4/11/2017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C6F-2669-4F64-92FB-1B57403E3B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F750D-771F-40E9-A5DE-FD0DF7922A45}" type="datetime1">
              <a:rPr lang="en-US" smtClean="0"/>
              <a:pPr/>
              <a:t>4/11/2017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95558" y="1577340"/>
            <a:ext cx="431135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4247" y="1577340"/>
            <a:ext cx="431135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14A90-F32F-454E-96B0-C5CFC8E84877}" type="datetime1">
              <a:rPr lang="en-US" smtClean="0"/>
              <a:pPr/>
              <a:t>4/11/2017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075E9-39BE-405E-8538-E5707E476923}" type="datetime1">
              <a:rPr lang="en-US" smtClean="0"/>
              <a:pPr/>
              <a:t>4/11/2017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DB57-0DCA-4BF9-A5CD-B4ED8BA0C5A5}" type="datetime1">
              <a:rPr lang="en-US" smtClean="0"/>
              <a:pPr/>
              <a:t>4/11/2017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06E3F-661B-4122-8201-ECCEEAF7B406}" type="datetime1">
              <a:rPr lang="en-US" smtClean="0"/>
              <a:pPr/>
              <a:t>4/11/2017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C6F-2669-4F64-92FB-1B57403E3B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D4E7-3414-49C7-AAB8-0102C89C9C64}" type="datetime1">
              <a:rPr lang="en-US" smtClean="0"/>
              <a:pPr/>
              <a:t>4/11/2017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C6F-2669-4F64-92FB-1B57403E3B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F85E-EB14-4BC6-8BBE-94C179502796}" type="datetime1">
              <a:rPr lang="en-US" smtClean="0"/>
              <a:pPr/>
              <a:t>4/11/2017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C6F-2669-4F64-92FB-1B57403E3B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1CFBE-C7C1-4FEC-A8FC-B8D12675BE41}" type="datetime1">
              <a:rPr lang="en-US" smtClean="0"/>
              <a:pPr/>
              <a:t>4/11/2017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30C6F-2669-4F64-92FB-1B57403E3B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9906516" cy="6854825"/>
          </a:xfrm>
          <a:custGeom>
            <a:avLst/>
            <a:gdLst/>
            <a:ahLst/>
            <a:cxnLst/>
            <a:rect l="l" t="t" r="r" b="b"/>
            <a:pathLst>
              <a:path w="12192635" h="6854825">
                <a:moveTo>
                  <a:pt x="0" y="0"/>
                </a:moveTo>
                <a:lnTo>
                  <a:pt x="0" y="6854444"/>
                </a:lnTo>
                <a:lnTo>
                  <a:pt x="12192113" y="6854444"/>
                </a:lnTo>
                <a:lnTo>
                  <a:pt x="12192113" y="0"/>
                </a:lnTo>
                <a:lnTo>
                  <a:pt x="0" y="0"/>
                </a:lnTo>
                <a:close/>
              </a:path>
            </a:pathLst>
          </a:custGeom>
          <a:solidFill>
            <a:srgbClr val="30313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1"/>
            <a:ext cx="997823" cy="1684655"/>
          </a:xfrm>
          <a:custGeom>
            <a:avLst/>
            <a:gdLst/>
            <a:ahLst/>
            <a:cxnLst/>
            <a:rect l="l" t="t" r="r" b="b"/>
            <a:pathLst>
              <a:path w="1228090" h="1684655">
                <a:moveTo>
                  <a:pt x="285507" y="0"/>
                </a:moveTo>
                <a:lnTo>
                  <a:pt x="0" y="0"/>
                </a:lnTo>
                <a:lnTo>
                  <a:pt x="0" y="1197674"/>
                </a:lnTo>
                <a:lnTo>
                  <a:pt x="486421" y="1684083"/>
                </a:lnTo>
                <a:lnTo>
                  <a:pt x="1228012" y="942479"/>
                </a:lnTo>
                <a:lnTo>
                  <a:pt x="285507" y="0"/>
                </a:lnTo>
                <a:close/>
              </a:path>
            </a:pathLst>
          </a:custGeom>
          <a:solidFill>
            <a:srgbClr val="3A3B3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231986" y="0"/>
            <a:ext cx="765382" cy="9416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0" y="1"/>
            <a:ext cx="997059" cy="16798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8830490" y="4709592"/>
            <a:ext cx="1075730" cy="2145030"/>
          </a:xfrm>
          <a:custGeom>
            <a:avLst/>
            <a:gdLst/>
            <a:ahLst/>
            <a:cxnLst/>
            <a:rect l="l" t="t" r="r" b="b"/>
            <a:pathLst>
              <a:path w="1323975" h="2145029">
                <a:moveTo>
                  <a:pt x="1323818" y="0"/>
                </a:moveTo>
                <a:lnTo>
                  <a:pt x="0" y="1328544"/>
                </a:lnTo>
                <a:lnTo>
                  <a:pt x="816317" y="2144849"/>
                </a:lnTo>
                <a:lnTo>
                  <a:pt x="1323818" y="2144849"/>
                </a:lnTo>
                <a:lnTo>
                  <a:pt x="1323818" y="0"/>
                </a:lnTo>
                <a:close/>
              </a:path>
            </a:pathLst>
          </a:custGeom>
          <a:solidFill>
            <a:srgbClr val="005BAA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8830487" y="4714329"/>
            <a:ext cx="1075605" cy="214011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bk object 22"/>
          <p:cNvSpPr/>
          <p:nvPr/>
        </p:nvSpPr>
        <p:spPr>
          <a:xfrm>
            <a:off x="0" y="0"/>
            <a:ext cx="9906092" cy="68544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bk object 23"/>
          <p:cNvSpPr/>
          <p:nvPr/>
        </p:nvSpPr>
        <p:spPr>
          <a:xfrm>
            <a:off x="234902" y="0"/>
            <a:ext cx="8893731" cy="946150"/>
          </a:xfrm>
          <a:custGeom>
            <a:avLst/>
            <a:gdLst/>
            <a:ahLst/>
            <a:cxnLst/>
            <a:rect l="l" t="t" r="r" b="b"/>
            <a:pathLst>
              <a:path w="10946130" h="946150">
                <a:moveTo>
                  <a:pt x="10945787" y="0"/>
                </a:moveTo>
                <a:lnTo>
                  <a:pt x="0" y="0"/>
                </a:lnTo>
                <a:lnTo>
                  <a:pt x="937653" y="941222"/>
                </a:lnTo>
                <a:lnTo>
                  <a:pt x="10019652" y="945908"/>
                </a:lnTo>
                <a:lnTo>
                  <a:pt x="10945787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5557" y="274320"/>
            <a:ext cx="892004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557" y="1577340"/>
            <a:ext cx="892004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9795" y="6377940"/>
            <a:ext cx="31715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558" y="6377940"/>
            <a:ext cx="227956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97045-2F16-4B77-998D-9FAB965B6318}" type="datetime1">
              <a:rPr lang="en-US" smtClean="0"/>
              <a:pPr/>
              <a:t>4/11/2017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6035" y="6377940"/>
            <a:ext cx="227956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4FFC0-7FFF-439D-A19E-7F51476294AD}" type="datetime1">
              <a:rPr lang="en-US" smtClean="0"/>
              <a:pPr/>
              <a:t>4/11/2017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30C6F-2669-4F64-92FB-1B57403E3B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Союз работодателей Хабаровского кра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67776" y="214290"/>
            <a:ext cx="812607" cy="186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5" descr="Российский союз промышленников и предпринимателей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9964" y="428604"/>
            <a:ext cx="6852931" cy="130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09662" y="2143116"/>
            <a:ext cx="7143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Национальная система квалификаций.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Региональная модель организации работ по формированию элементов НСК</a:t>
            </a:r>
            <a:endParaRPr lang="ru-RU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32"/>
          <p:cNvSpPr txBox="1"/>
          <p:nvPr/>
        </p:nvSpPr>
        <p:spPr>
          <a:xfrm>
            <a:off x="808681" y="5951162"/>
            <a:ext cx="3501377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17"/>
          <p:cNvSpPr txBox="1"/>
          <p:nvPr/>
        </p:nvSpPr>
        <p:spPr>
          <a:xfrm>
            <a:off x="4778870" y="5715016"/>
            <a:ext cx="4179123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ru-RU" sz="1600" b="1" spc="55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РАСПУТИНА МИЛАНА ЮРЬЕВНА</a:t>
            </a:r>
            <a:endParaRPr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5420" algn="ctr">
              <a:lnSpc>
                <a:spcPct val="100000"/>
              </a:lnSpc>
            </a:pPr>
            <a:r>
              <a:rPr lang="ru-RU" sz="1600" b="0" i="1" spc="-2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600" b="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енеральн</a:t>
            </a:r>
            <a:r>
              <a:rPr lang="ru-RU" sz="1600" b="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ый</a:t>
            </a:r>
            <a:r>
              <a:rPr lang="ru-RU" sz="1600" b="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директор исполнительной дирекции </a:t>
            </a:r>
            <a:r>
              <a:rPr lang="ru-RU" sz="1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РОР «Союз работодателей Хабаровского края»</a:t>
            </a:r>
            <a:endParaRPr sz="16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0"/>
          <p:cNvSpPr txBox="1"/>
          <p:nvPr/>
        </p:nvSpPr>
        <p:spPr>
          <a:xfrm>
            <a:off x="1122137" y="1071546"/>
            <a:ext cx="7893899" cy="5509200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ru-RU" sz="1100" spc="5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Национальная система квалификаций - это необходимый в сфере труда и профессионального образования набор взаимоувязанных элементов, обеспечивающих процесс модернизации национальной и региональных экономик</a:t>
            </a:r>
          </a:p>
          <a:p>
            <a:pPr marL="171450" indent="-171450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100" spc="5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ru-RU" sz="2000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уровни квалификации </a:t>
            </a:r>
          </a:p>
          <a:p>
            <a:pPr marL="171450" indent="-171450"/>
            <a:endParaRPr lang="ru-RU" spc="5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ru-RU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   отраслевые </a:t>
            </a:r>
            <a:r>
              <a:rPr lang="ru-RU" spc="55" dirty="0">
                <a:latin typeface="Arial" panose="020B0604020202020204" pitchFamily="34" charset="0"/>
                <a:cs typeface="Arial" panose="020B0604020202020204" pitchFamily="34" charset="0"/>
              </a:rPr>
              <a:t>рамки </a:t>
            </a:r>
            <a:r>
              <a:rPr lang="ru-RU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</a:p>
          <a:p>
            <a:pPr marL="171450" indent="-171450"/>
            <a:endParaRPr lang="ru-RU" spc="5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ru-RU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   профессиональные стандарты</a:t>
            </a:r>
          </a:p>
          <a:p>
            <a:pPr marL="171450" indent="-171450"/>
            <a:endParaRPr lang="ru-RU" spc="5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ru-RU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   образовательные </a:t>
            </a:r>
            <a:r>
              <a:rPr lang="ru-RU" spc="55" dirty="0">
                <a:latin typeface="Arial" panose="020B0604020202020204" pitchFamily="34" charset="0"/>
                <a:cs typeface="Arial" panose="020B0604020202020204" pitchFamily="34" charset="0"/>
              </a:rPr>
              <a:t>стандарты и </a:t>
            </a:r>
            <a:r>
              <a:rPr lang="ru-RU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программы</a:t>
            </a:r>
          </a:p>
          <a:p>
            <a:pPr marL="171450" indent="-171450"/>
            <a:r>
              <a:rPr lang="ru-RU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/>
            <a:r>
              <a:rPr lang="ru-RU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b="1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система </a:t>
            </a:r>
            <a:r>
              <a:rPr lang="ru-RU" b="1" spc="55" dirty="0">
                <a:latin typeface="Arial" panose="020B0604020202020204" pitchFamily="34" charset="0"/>
                <a:cs typeface="Arial" panose="020B0604020202020204" pitchFamily="34" charset="0"/>
              </a:rPr>
              <a:t>независимой оценки </a:t>
            </a:r>
            <a:r>
              <a:rPr lang="ru-RU" b="1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</a:p>
          <a:p>
            <a:pPr marL="171450" indent="-171450"/>
            <a:endParaRPr lang="ru-RU" spc="55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r>
              <a:rPr lang="ru-RU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   профессионально-общественная </a:t>
            </a:r>
            <a:r>
              <a:rPr lang="ru-RU" spc="55" dirty="0">
                <a:latin typeface="Arial" panose="020B0604020202020204" pitchFamily="34" charset="0"/>
                <a:cs typeface="Arial" panose="020B0604020202020204" pitchFamily="34" charset="0"/>
              </a:rPr>
              <a:t>аккредитация </a:t>
            </a:r>
            <a:r>
              <a:rPr lang="ru-RU" spc="55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образовательных программ</a:t>
            </a:r>
            <a:endParaRPr lang="ru-RU" spc="5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17"/>
          <p:cNvSpPr txBox="1"/>
          <p:nvPr/>
        </p:nvSpPr>
        <p:spPr>
          <a:xfrm>
            <a:off x="1589195" y="373753"/>
            <a:ext cx="4698803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0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ЭЛЕМЕНТЫ </a:t>
            </a:r>
            <a:r>
              <a:rPr lang="ru-RU" sz="2000" b="1" spc="5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НСК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 descr="Союз работодателей Хабаровского кра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16036" y="214290"/>
            <a:ext cx="580434" cy="133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ject 21"/>
          <p:cNvSpPr/>
          <p:nvPr/>
        </p:nvSpPr>
        <p:spPr>
          <a:xfrm>
            <a:off x="657790" y="2857496"/>
            <a:ext cx="361156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21"/>
          <p:cNvSpPr/>
          <p:nvPr/>
        </p:nvSpPr>
        <p:spPr>
          <a:xfrm>
            <a:off x="657790" y="3429000"/>
            <a:ext cx="361156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21"/>
          <p:cNvSpPr/>
          <p:nvPr/>
        </p:nvSpPr>
        <p:spPr>
          <a:xfrm>
            <a:off x="657790" y="4000504"/>
            <a:ext cx="361156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21"/>
          <p:cNvSpPr/>
          <p:nvPr/>
        </p:nvSpPr>
        <p:spPr>
          <a:xfrm>
            <a:off x="657790" y="4572008"/>
            <a:ext cx="361156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21"/>
          <p:cNvSpPr/>
          <p:nvPr/>
        </p:nvSpPr>
        <p:spPr>
          <a:xfrm>
            <a:off x="657790" y="5072074"/>
            <a:ext cx="361156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21"/>
          <p:cNvSpPr/>
          <p:nvPr/>
        </p:nvSpPr>
        <p:spPr>
          <a:xfrm>
            <a:off x="657790" y="5572140"/>
            <a:ext cx="361156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7"/>
          <p:cNvSpPr txBox="1"/>
          <p:nvPr/>
        </p:nvSpPr>
        <p:spPr>
          <a:xfrm>
            <a:off x="666720" y="285728"/>
            <a:ext cx="828680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000" b="1" spc="5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НОРМАТИВНО-ПРАВОВОЕ РЕГУЛИРОВАНИЕ СИСТЕМЫ НОК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 descr="Союз работодателей Хабаровского кра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16036" y="214290"/>
            <a:ext cx="580434" cy="133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599747" y="1142984"/>
            <a:ext cx="8590420" cy="48577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ФЗ «О независимой оценке квалификаций»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от 03 июля 2016 г. N 238-ФЗ 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ФЗ «О внесении изменений в Трудовой кодекс Российской Федерации в связи с принятием ФЗ «О независимой оценке квалификаций»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от 03.07.2016 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 239-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ФЗ </a:t>
            </a:r>
          </a:p>
          <a:p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ФЗ«О внесении изменений в Налоговый кодекс РФ в связи принятием ФЗ «О независимой оценке квалификаций»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от 03.07.2016 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 251-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ФЗ</a:t>
            </a:r>
            <a:endParaRPr lang="ru-RU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для РАБОТОДАТЕЛЕЙ </a:t>
            </a:r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включение в состав прочих расходов, связанных с производством и (или) реализацией, затрат на оценку квалификации работников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для СОИСКАТЕЛЕЙ </a:t>
            </a:r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 право на получение налогового вычета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В связи с принятием закона предусматривается внесение изменений в Трудовой кодекс Российской Федерации в части регулирования порядка направления работодателями работников на прохождение оценки квалификации, а также предоставления гарантий и компенсаций в период прохождения оценки квалификации</a:t>
            </a:r>
          </a:p>
          <a:p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678042" y="3389376"/>
            <a:ext cx="5664111" cy="318484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7"/>
          <p:cNvSpPr txBox="1"/>
          <p:nvPr/>
        </p:nvSpPr>
        <p:spPr>
          <a:xfrm>
            <a:off x="1238224" y="285728"/>
            <a:ext cx="828680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000" b="1" spc="5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НОК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 descr="Союз работодателей Хабаровского кра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16036" y="214290"/>
            <a:ext cx="580434" cy="133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1678042" y="5715016"/>
            <a:ext cx="5664111" cy="85920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95348" y="1071546"/>
            <a:ext cx="6858048" cy="9286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Национальный совет при Президенте Российской Федерации по профессиональным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квалификациям (Указ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Президента Российской Федерации от 16 апреля 2014 г. №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249)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95942" y="3786190"/>
            <a:ext cx="794046" cy="7681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СПК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310058" y="5072074"/>
            <a:ext cx="1703112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Центр оценки квалификации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238884" y="5072074"/>
            <a:ext cx="1703112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Центр оценки квалификации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881166" y="3786190"/>
            <a:ext cx="3567873" cy="8090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Совет по профессиональным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квалификациям (СПК)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8092" y="3571876"/>
            <a:ext cx="135732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Комиссия по апелляциям</a:t>
            </a:r>
            <a:endParaRPr lang="ru-RU" sz="1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596338" y="1071546"/>
            <a:ext cx="357190" cy="4786346"/>
          </a:xfrm>
          <a:prstGeom prst="rect">
            <a:avLst/>
          </a:prstGeom>
          <a:noFill/>
          <a:ln cap="sq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РЕЕСТР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453198" y="3786190"/>
            <a:ext cx="794046" cy="7681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СПК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Прямая со стрелкой 20"/>
          <p:cNvCxnSpPr>
            <a:stCxn id="11" idx="2"/>
            <a:endCxn id="12" idx="0"/>
          </p:cNvCxnSpPr>
          <p:nvPr/>
        </p:nvCxnSpPr>
        <p:spPr>
          <a:xfrm rot="5400000">
            <a:off x="5318407" y="4397515"/>
            <a:ext cx="517767" cy="831351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1" idx="2"/>
            <a:endCxn id="13" idx="0"/>
          </p:cNvCxnSpPr>
          <p:nvPr/>
        </p:nvCxnSpPr>
        <p:spPr>
          <a:xfrm rot="16200000" flipH="1">
            <a:off x="6282819" y="4264452"/>
            <a:ext cx="517767" cy="1097475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6" idx="2"/>
            <a:endCxn id="14" idx="0"/>
          </p:cNvCxnSpPr>
          <p:nvPr/>
        </p:nvCxnSpPr>
        <p:spPr>
          <a:xfrm rot="5400000">
            <a:off x="3201763" y="2463580"/>
            <a:ext cx="1785951" cy="859269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6" idx="2"/>
            <a:endCxn id="11" idx="0"/>
          </p:cNvCxnSpPr>
          <p:nvPr/>
        </p:nvCxnSpPr>
        <p:spPr>
          <a:xfrm rot="16200000" flipH="1">
            <a:off x="4365693" y="2158917"/>
            <a:ext cx="1785951" cy="1468593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6" idx="2"/>
            <a:endCxn id="17" idx="0"/>
          </p:cNvCxnSpPr>
          <p:nvPr/>
        </p:nvCxnSpPr>
        <p:spPr>
          <a:xfrm rot="16200000" flipH="1">
            <a:off x="4794321" y="1730289"/>
            <a:ext cx="1785951" cy="2325849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809860" y="2428868"/>
            <a:ext cx="3567873" cy="8090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Национальное агентство развития квалификаций (НАРК)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 useBgFill="1">
        <p:nvSpPr>
          <p:cNvPr id="38" name="Двойная стрелка влево/вправо 37"/>
          <p:cNvSpPr/>
          <p:nvPr/>
        </p:nvSpPr>
        <p:spPr>
          <a:xfrm>
            <a:off x="6667512" y="2643182"/>
            <a:ext cx="1643074" cy="214314"/>
          </a:xfrm>
          <a:prstGeom prst="leftRightArrow">
            <a:avLst/>
          </a:prstGeom>
          <a:ln cap="sq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sp>
        <p:nvSpPr>
          <p:cNvPr id="39" name="Двойная стрелка влево/вправо 38"/>
          <p:cNvSpPr/>
          <p:nvPr/>
        </p:nvSpPr>
        <p:spPr>
          <a:xfrm>
            <a:off x="7381892" y="4000504"/>
            <a:ext cx="1071570" cy="214314"/>
          </a:xfrm>
          <a:prstGeom prst="leftRightArrow">
            <a:avLst/>
          </a:prstGeom>
          <a:solidFill>
            <a:schemeClr val="accent1">
              <a:lumMod val="40000"/>
              <a:lumOff val="60000"/>
            </a:schemeClr>
          </a:solidFill>
          <a:ln cap="sq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sp>
        <p:nvSpPr>
          <p:cNvPr id="40" name="Двойная стрелка влево/вправо 39"/>
          <p:cNvSpPr/>
          <p:nvPr/>
        </p:nvSpPr>
        <p:spPr>
          <a:xfrm>
            <a:off x="8024834" y="5357826"/>
            <a:ext cx="509590" cy="214314"/>
          </a:xfrm>
          <a:prstGeom prst="leftRightArrow">
            <a:avLst/>
          </a:prstGeom>
          <a:solidFill>
            <a:schemeClr val="accent1">
              <a:lumMod val="40000"/>
              <a:lumOff val="60000"/>
            </a:schemeClr>
          </a:solidFill>
          <a:ln cap="sq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sp>
        <p:nvSpPr>
          <p:cNvPr id="41" name="Двойная стрелка влево/вправо 40"/>
          <p:cNvSpPr/>
          <p:nvPr/>
        </p:nvSpPr>
        <p:spPr>
          <a:xfrm>
            <a:off x="8024834" y="1428736"/>
            <a:ext cx="509590" cy="214314"/>
          </a:xfrm>
          <a:prstGeom prst="leftRightArrow">
            <a:avLst/>
          </a:prstGeom>
          <a:solidFill>
            <a:schemeClr val="accent1">
              <a:lumMod val="40000"/>
              <a:lumOff val="60000"/>
            </a:schemeClr>
          </a:solidFill>
          <a:ln cap="sq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sp>
        <p:nvSpPr>
          <p:cNvPr id="42" name="Двойная стрелка влево/вправо 41"/>
          <p:cNvSpPr/>
          <p:nvPr/>
        </p:nvSpPr>
        <p:spPr>
          <a:xfrm>
            <a:off x="1595414" y="4071942"/>
            <a:ext cx="285752" cy="357190"/>
          </a:xfrm>
          <a:prstGeom prst="leftRightArrow">
            <a:avLst>
              <a:gd name="adj1" fmla="val 50000"/>
              <a:gd name="adj2" fmla="val 25298"/>
            </a:avLst>
          </a:prstGeom>
          <a:solidFill>
            <a:schemeClr val="accent1">
              <a:lumMod val="40000"/>
              <a:lumOff val="60000"/>
            </a:schemeClr>
          </a:solidFill>
          <a:ln cap="sq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7"/>
          <p:cNvSpPr txBox="1"/>
          <p:nvPr/>
        </p:nvSpPr>
        <p:spPr>
          <a:xfrm>
            <a:off x="1166786" y="285728"/>
            <a:ext cx="8286808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000" b="1" spc="5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СОВЕТОВ ПО ПРОФЕССИОНАЛЬНЫМ КВАЛИФИКАЦИЯМ </a:t>
            </a:r>
            <a:r>
              <a:rPr lang="ru-RU" sz="2000" b="1" spc="5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(апрель 2017): 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 descr="Союз работодателей Хабаровского кра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16036" y="214290"/>
            <a:ext cx="580434" cy="133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1678042" y="3389376"/>
            <a:ext cx="5664111" cy="318484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38092" y="1000108"/>
            <a:ext cx="4357717" cy="58578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14655" indent="-342900"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области сварки</a:t>
            </a:r>
          </a:p>
          <a:p>
            <a:pPr marL="414655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</a:t>
            </a:r>
            <a:r>
              <a:rPr lang="ru-RU" dirty="0" err="1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наноиндустрии</a:t>
            </a:r>
            <a:endParaRPr lang="ru-RU" dirty="0" smtClean="0">
              <a:solidFill>
                <a:schemeClr val="tx2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жилищно-коммунальном хозяйстве</a:t>
            </a:r>
          </a:p>
          <a:p>
            <a:pPr marL="414655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строительстве</a:t>
            </a:r>
          </a:p>
          <a:p>
            <a:pPr marL="414655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индустрии гостеприимства</a:t>
            </a:r>
          </a:p>
          <a:p>
            <a:pPr marL="414655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области информационных технологий</a:t>
            </a:r>
          </a:p>
          <a:p>
            <a:pPr marL="414655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железнодорожного транспорта</a:t>
            </a:r>
          </a:p>
          <a:p>
            <a:pPr marL="414655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лифтовой отрасли и сфере вертикального транспорта</a:t>
            </a:r>
          </a:p>
          <a:p>
            <a:pPr marL="414655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здравоохранении</a:t>
            </a:r>
          </a:p>
          <a:p>
            <a:pPr marL="414655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электроэнергетике</a:t>
            </a:r>
          </a:p>
          <a:p>
            <a:pPr marL="414655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финансового рынка</a:t>
            </a:r>
          </a:p>
          <a:p>
            <a:pPr marL="414655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машиностроении</a:t>
            </a:r>
          </a:p>
          <a:p>
            <a:pPr marL="414655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в отрасли судостроения и морской техники</a:t>
            </a:r>
          </a:p>
          <a:p>
            <a:pPr marL="414655" indent="-342900">
              <a:spcAft>
                <a:spcPts val="0"/>
              </a:spcAft>
            </a:pP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14. в нефтегазовом комплексе</a:t>
            </a: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15. в сфере атомной энергии</a:t>
            </a: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16. в автомобилестроении</a:t>
            </a: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17. в авиастроении</a:t>
            </a:r>
          </a:p>
          <a:p>
            <a:pPr marL="414655" indent="-342900"/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>
              <a:buFont typeface="+mj-lt"/>
              <a:buAutoNum type="arabicPeriod"/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414655" indent="-342900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414655" indent="-342900">
              <a:lnSpc>
                <a:spcPts val="1200"/>
              </a:lnSpc>
              <a:buFont typeface="+mj-lt"/>
              <a:buAutoNum type="arabicPeriod"/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  <a:spcAft>
                <a:spcPts val="0"/>
              </a:spcAft>
            </a:pPr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  <a:spcAft>
                <a:spcPts val="0"/>
              </a:spcAft>
            </a:pPr>
            <a:endParaRPr lang="ru-RU" b="1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310058" y="1000108"/>
            <a:ext cx="5500726" cy="585789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98450" indent="-226695">
              <a:lnSpc>
                <a:spcPts val="1200"/>
              </a:lnSpc>
              <a:spcAft>
                <a:spcPts val="0"/>
              </a:spcAft>
            </a:pPr>
            <a:endParaRPr lang="ru-RU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  <a:spcAft>
                <a:spcPts val="0"/>
              </a:spcAft>
            </a:pPr>
            <a:endParaRPr lang="ru-RU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  <a:spcAft>
                <a:spcPts val="0"/>
              </a:spcAft>
            </a:pPr>
            <a:endParaRPr lang="ru-RU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  <a:spcAft>
                <a:spcPts val="0"/>
              </a:spcAft>
            </a:pPr>
            <a:endParaRPr lang="ru-RU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  <a:spcAft>
                <a:spcPts val="0"/>
              </a:spcAft>
            </a:pPr>
            <a:endParaRPr lang="ru-RU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  <a:spcAft>
                <a:spcPts val="0"/>
              </a:spcAft>
            </a:pPr>
            <a:endParaRPr lang="ru-RU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  <a:spcAft>
                <a:spcPts val="0"/>
              </a:spcAft>
            </a:pPr>
            <a:endParaRPr lang="ru-RU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  <a:spcAft>
                <a:spcPts val="0"/>
              </a:spcAft>
            </a:pPr>
            <a:endParaRPr lang="ru-RU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98450" indent="-226695">
              <a:spcAft>
                <a:spcPts val="0"/>
              </a:spcAft>
            </a:pPr>
            <a:endParaRPr lang="ru-RU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/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/>
            <a:endParaRPr lang="ru-RU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18. в целлюлозно-бумажной, мебельной и деревообрабатывающей промышленности</a:t>
            </a: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19. в области управления персоналом</a:t>
            </a: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20. в области ракетной техники и космической деятельности</a:t>
            </a: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21. в области фармации</a:t>
            </a: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22. химического и </a:t>
            </a:r>
            <a:r>
              <a:rPr lang="ru-RU" dirty="0" err="1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биотехнологического</a:t>
            </a:r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 комплекса</a:t>
            </a: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23. офисных специалистов и вспомогательных административных работников</a:t>
            </a: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24. в горно-металлургическом комплексе</a:t>
            </a: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25. в области издательского дела, полиграфического производства и распространения печатной продукции</a:t>
            </a: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26. индустрии красоты</a:t>
            </a: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Times New Roman"/>
                <a:cs typeface="Arial" pitchFamily="34" charset="0"/>
              </a:rPr>
              <a:t>27. торговой, внешнеторговой и по отдельным видам предпринимательской и экономической деятельности</a:t>
            </a:r>
          </a:p>
          <a:p>
            <a:pPr marL="414655" indent="-342900"/>
            <a:r>
              <a:rPr lang="ru-RU" dirty="0" smtClean="0">
                <a:solidFill>
                  <a:schemeClr val="tx2"/>
                </a:solidFill>
                <a:latin typeface="Arial" pitchFamily="34" charset="0"/>
                <a:ea typeface="Calibri"/>
                <a:cs typeface="Arial" pitchFamily="34" charset="0"/>
              </a:rPr>
              <a:t>28. в сельском хозяйстве</a:t>
            </a: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solidFill>
                <a:schemeClr val="tx2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dirty="0" smtClean="0">
              <a:solidFill>
                <a:schemeClr val="tx2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</a:pPr>
            <a:endParaRPr lang="ru-RU" b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  <a:spcAft>
                <a:spcPts val="0"/>
              </a:spcAft>
            </a:pPr>
            <a:endParaRPr lang="ru-RU" dirty="0" smtClean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298450" indent="-226695">
              <a:lnSpc>
                <a:spcPts val="1200"/>
              </a:lnSpc>
              <a:spcAft>
                <a:spcPts val="0"/>
              </a:spcAft>
            </a:pPr>
            <a:endParaRPr lang="ru-RU" b="1" dirty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7"/>
          <p:cNvSpPr txBox="1"/>
          <p:nvPr/>
        </p:nvSpPr>
        <p:spPr>
          <a:xfrm>
            <a:off x="666720" y="285728"/>
            <a:ext cx="8286808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2000" b="1" spc="5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ЦОК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 descr="Союз работодателей Хабаровского кра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16036" y="214290"/>
            <a:ext cx="580434" cy="133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309530" y="1000108"/>
            <a:ext cx="9215502" cy="54292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002060"/>
                </a:solidFill>
              </a:rPr>
              <a:t>Не является </a:t>
            </a:r>
            <a:r>
              <a:rPr lang="ru-RU" altLang="ru-RU" dirty="0" smtClean="0">
                <a:solidFill>
                  <a:srgbClr val="C00000"/>
                </a:solidFill>
              </a:rPr>
              <a:t>образовательной организацией </a:t>
            </a:r>
            <a:r>
              <a:rPr lang="ru-RU" altLang="ru-RU" dirty="0" smtClean="0">
                <a:solidFill>
                  <a:srgbClr val="002060"/>
                </a:solidFill>
              </a:rPr>
              <a:t>и в состав учредителей не входят образовательные  организации, их союзы (ассоциации, объединения);</a:t>
            </a:r>
          </a:p>
          <a:p>
            <a:pP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002060"/>
                </a:solidFill>
              </a:rPr>
              <a:t>Должен иметь собственные, а также привлеченные на законном основании ресурсы, в том числе МТ и кадровые, необходимые для проведения ПЭ в соответствии с оценочными средствами по каждой оцениваемой квалификации, утвержденными СПК;</a:t>
            </a:r>
          </a:p>
          <a:p>
            <a:pP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002060"/>
                </a:solidFill>
              </a:rPr>
              <a:t>Проводит ПЭ в соответствии с установленным порядком с применением оценочных средств; с участием не менее чем 3 экспертов по соответствующей квалификации;</a:t>
            </a:r>
          </a:p>
          <a:p>
            <a:pP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002060"/>
                </a:solidFill>
              </a:rPr>
              <a:t>Обеспечивает информационную открытость путем размещения   на сайте сведений:</a:t>
            </a:r>
          </a:p>
          <a:p>
            <a:r>
              <a:rPr lang="ru-RU" altLang="ru-RU" dirty="0" smtClean="0">
                <a:solidFill>
                  <a:srgbClr val="002060"/>
                </a:solidFill>
              </a:rPr>
              <a:t>-полное наименование и  место нахождения;</a:t>
            </a:r>
          </a:p>
          <a:p>
            <a:r>
              <a:rPr lang="ru-RU" altLang="ru-RU" dirty="0" smtClean="0">
                <a:solidFill>
                  <a:srgbClr val="002060"/>
                </a:solidFill>
              </a:rPr>
              <a:t>-контакты;</a:t>
            </a:r>
          </a:p>
          <a:p>
            <a:r>
              <a:rPr lang="ru-RU" altLang="ru-RU" dirty="0" smtClean="0">
                <a:solidFill>
                  <a:srgbClr val="002060"/>
                </a:solidFill>
              </a:rPr>
              <a:t>-наименования квалификаций и требования к квалификациям, на соответствие которым планируется проведение независимой оценки квалификации, перечень документов, необходимых для прохождения профессионального экзамена, порядок  и условия его прохождения, сроки действия свидетельств о квалификации;</a:t>
            </a:r>
            <a:endParaRPr lang="ru-RU" altLang="ru-RU" b="1" dirty="0" smtClean="0">
              <a:solidFill>
                <a:srgbClr val="002060"/>
              </a:solidFill>
            </a:endParaRPr>
          </a:p>
          <a:p>
            <a:r>
              <a:rPr lang="ru-RU" altLang="ru-RU" dirty="0" smtClean="0">
                <a:solidFill>
                  <a:srgbClr val="002060"/>
                </a:solidFill>
              </a:rPr>
              <a:t>-сведения об апелляционной комиссии (контакты).</a:t>
            </a:r>
          </a:p>
          <a:p>
            <a:pPr>
              <a:buFont typeface="Wingdings" pitchFamily="2" charset="2"/>
              <a:buChar char="ü"/>
            </a:pPr>
            <a:r>
              <a:rPr lang="ru-RU" altLang="ru-RU" dirty="0" smtClean="0">
                <a:solidFill>
                  <a:srgbClr val="002060"/>
                </a:solidFill>
              </a:rPr>
              <a:t> Осуществляет ведение архива деятельности по проведению независимой оценки квалификации в соответствии с законодательством Российской Федерации</a:t>
            </a:r>
            <a:endParaRPr lang="ru-RU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678042" y="3389376"/>
            <a:ext cx="5664111" cy="318484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310058" y="1857364"/>
            <a:ext cx="1500198" cy="642942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НАРК</a:t>
            </a:r>
            <a:endParaRPr lang="ru-RU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6654" y="1857364"/>
            <a:ext cx="3786214" cy="135732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Краевой межведомственный координационный совет по вопросам подготовки кадров для экономики Хабаровского края (Координационный орган НСК – рабочая группа)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38620" y="2714620"/>
            <a:ext cx="1714512" cy="12858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РМЦ ПК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(КГБОУ ДПО ХКИППКСПО)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6654" y="3786190"/>
            <a:ext cx="3738554" cy="6418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Комитет по труду и занятости населения Правительства Хабаровского края, Отраслевые министерства </a:t>
            </a:r>
          </a:p>
          <a:p>
            <a:pPr algn="ctr"/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6654" y="4572008"/>
            <a:ext cx="3738554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РОР «Союз работодателей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Хабаровского края»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6654" y="5143512"/>
            <a:ext cx="373855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Отраслевые предприятия/организации/ассоциации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6654" y="5715016"/>
            <a:ext cx="3738554" cy="5515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Профессиональные образовательные организации, учреждения ВПО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6654" y="6357958"/>
            <a:ext cx="3738554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Граждане РФ и других государств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24636" y="5214950"/>
            <a:ext cx="588698" cy="4440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ЭЦ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24768" y="6000768"/>
            <a:ext cx="701003" cy="6703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ЭЦ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798826" y="4500570"/>
            <a:ext cx="511892" cy="50006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ЭЦ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object 17"/>
          <p:cNvSpPr txBox="1"/>
          <p:nvPr/>
        </p:nvSpPr>
        <p:spPr>
          <a:xfrm>
            <a:off x="952472" y="214290"/>
            <a:ext cx="8286808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РЕГИОНАЛЬНАЯ МОДЕЛЬ СИСТЕМЫ </a:t>
            </a:r>
            <a:b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ПРОФЕССИОНАЛЬНЫХ КВАЛИФИКАЦИЙ В ХАБАРОВСКОМ КРАЕ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166918" y="1000108"/>
            <a:ext cx="5715040" cy="5715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Национальный совет при Президенте Российской Федерации по профессиональным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квалификациям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024570" y="1857364"/>
            <a:ext cx="714380" cy="64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СПК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667512" y="1857364"/>
            <a:ext cx="714380" cy="64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СПК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7310454" y="1857364"/>
            <a:ext cx="714380" cy="64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СПК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096008" y="3500438"/>
            <a:ext cx="928694" cy="71438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ЦОК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953396" y="1857364"/>
            <a:ext cx="714380" cy="6429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СПК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8" name="Прямая со стрелкой 87"/>
          <p:cNvCxnSpPr>
            <a:stCxn id="10" idx="2"/>
            <a:endCxn id="17" idx="0"/>
          </p:cNvCxnSpPr>
          <p:nvPr/>
        </p:nvCxnSpPr>
        <p:spPr>
          <a:xfrm rot="5400000">
            <a:off x="6949920" y="4497226"/>
            <a:ext cx="2428892" cy="57819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stCxn id="10" idx="2"/>
            <a:endCxn id="18" idx="0"/>
          </p:cNvCxnSpPr>
          <p:nvPr/>
        </p:nvCxnSpPr>
        <p:spPr>
          <a:xfrm rot="16200000" flipH="1">
            <a:off x="8289770" y="3735568"/>
            <a:ext cx="928694" cy="60131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>
            <a:stCxn id="10" idx="2"/>
            <a:endCxn id="16" idx="0"/>
          </p:cNvCxnSpPr>
          <p:nvPr/>
        </p:nvCxnSpPr>
        <p:spPr>
          <a:xfrm rot="5400000">
            <a:off x="6814687" y="3576175"/>
            <a:ext cx="1643074" cy="163447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64" idx="2"/>
            <a:endCxn id="73" idx="0"/>
          </p:cNvCxnSpPr>
          <p:nvPr/>
        </p:nvCxnSpPr>
        <p:spPr>
          <a:xfrm rot="5400000">
            <a:off x="6863967" y="2696761"/>
            <a:ext cx="1643074" cy="1250165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stCxn id="55" idx="2"/>
            <a:endCxn id="63" idx="0"/>
          </p:cNvCxnSpPr>
          <p:nvPr/>
        </p:nvCxnSpPr>
        <p:spPr>
          <a:xfrm rot="5400000">
            <a:off x="6613934" y="2446728"/>
            <a:ext cx="1000132" cy="1107289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6596074" y="4143380"/>
            <a:ext cx="928694" cy="71438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ЦОК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96206" y="2714620"/>
            <a:ext cx="1714512" cy="85725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Межотраслевой ЦОК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Двойная стрелка влево/вправо 134"/>
          <p:cNvSpPr/>
          <p:nvPr/>
        </p:nvSpPr>
        <p:spPr>
          <a:xfrm>
            <a:off x="3881430" y="2071678"/>
            <a:ext cx="500066" cy="214314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 cap="sq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cxnSp>
        <p:nvCxnSpPr>
          <p:cNvPr id="141" name="Прямая со стрелкой 140"/>
          <p:cNvCxnSpPr>
            <a:endCxn id="17" idx="1"/>
          </p:cNvCxnSpPr>
          <p:nvPr/>
        </p:nvCxnSpPr>
        <p:spPr>
          <a:xfrm flipV="1">
            <a:off x="3881430" y="6335938"/>
            <a:ext cx="3643338" cy="22020"/>
          </a:xfrm>
          <a:prstGeom prst="straightConnector1">
            <a:avLst/>
          </a:prstGeom>
          <a:ln w="19050">
            <a:solidFill>
              <a:schemeClr val="tx2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Стрелка вниз 146"/>
          <p:cNvSpPr/>
          <p:nvPr/>
        </p:nvSpPr>
        <p:spPr>
          <a:xfrm>
            <a:off x="1809728" y="3214686"/>
            <a:ext cx="142876" cy="571504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 cap="sq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sp>
        <p:nvSpPr>
          <p:cNvPr id="148" name="Стрелка вправо 147"/>
          <p:cNvSpPr/>
          <p:nvPr/>
        </p:nvSpPr>
        <p:spPr>
          <a:xfrm>
            <a:off x="5810256" y="2143116"/>
            <a:ext cx="214314" cy="14287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cap="sq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cxnSp>
        <p:nvCxnSpPr>
          <p:cNvPr id="175" name="Прямая со стрелкой 174"/>
          <p:cNvCxnSpPr>
            <a:stCxn id="50" idx="2"/>
            <a:endCxn id="10" idx="1"/>
          </p:cNvCxnSpPr>
          <p:nvPr/>
        </p:nvCxnSpPr>
        <p:spPr>
          <a:xfrm rot="16200000" flipH="1">
            <a:off x="6667512" y="2214554"/>
            <a:ext cx="642942" cy="1214446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Стрелка вниз 177"/>
          <p:cNvSpPr/>
          <p:nvPr/>
        </p:nvSpPr>
        <p:spPr>
          <a:xfrm>
            <a:off x="5024438" y="1571612"/>
            <a:ext cx="117157" cy="285752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 cap="sq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sp>
        <p:nvSpPr>
          <p:cNvPr id="180" name="Стрелка вниз 179"/>
          <p:cNvSpPr/>
          <p:nvPr/>
        </p:nvSpPr>
        <p:spPr>
          <a:xfrm>
            <a:off x="5024438" y="2500306"/>
            <a:ext cx="117157" cy="285752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 cap="sq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sp>
        <p:nvSpPr>
          <p:cNvPr id="185" name="Двойная стрелка влево/вправо 184"/>
          <p:cNvSpPr/>
          <p:nvPr/>
        </p:nvSpPr>
        <p:spPr>
          <a:xfrm>
            <a:off x="3881430" y="3000372"/>
            <a:ext cx="500066" cy="214314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 cap="sq">
            <a:solidFill>
              <a:schemeClr val="tx2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</p:txBody>
      </p:sp>
      <p:cxnSp>
        <p:nvCxnSpPr>
          <p:cNvPr id="188" name="Прямая со стрелкой 187"/>
          <p:cNvCxnSpPr>
            <a:stCxn id="39" idx="1"/>
          </p:cNvCxnSpPr>
          <p:nvPr/>
        </p:nvCxnSpPr>
        <p:spPr>
          <a:xfrm rot="10800000" flipV="1">
            <a:off x="1738290" y="1285860"/>
            <a:ext cx="428628" cy="571504"/>
          </a:xfrm>
          <a:prstGeom prst="straightConnector1">
            <a:avLst/>
          </a:prstGeom>
          <a:ln w="19050"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 стрелкой 189"/>
          <p:cNvCxnSpPr>
            <a:stCxn id="39" idx="3"/>
            <a:endCxn id="64" idx="0"/>
          </p:cNvCxnSpPr>
          <p:nvPr/>
        </p:nvCxnSpPr>
        <p:spPr>
          <a:xfrm>
            <a:off x="7881958" y="1285860"/>
            <a:ext cx="428628" cy="571504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 стрелкой 197"/>
          <p:cNvCxnSpPr>
            <a:stCxn id="53" idx="2"/>
            <a:endCxn id="10" idx="1"/>
          </p:cNvCxnSpPr>
          <p:nvPr/>
        </p:nvCxnSpPr>
        <p:spPr>
          <a:xfrm rot="16200000" flipH="1">
            <a:off x="6988983" y="2536025"/>
            <a:ext cx="642942" cy="571504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Прямая соединительная линия 201"/>
          <p:cNvCxnSpPr>
            <a:stCxn id="9" idx="2"/>
          </p:cNvCxnSpPr>
          <p:nvPr/>
        </p:nvCxnSpPr>
        <p:spPr>
          <a:xfrm rot="5400000">
            <a:off x="3917149" y="5179231"/>
            <a:ext cx="2357454" cy="15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Прямая со стрелкой 203"/>
          <p:cNvCxnSpPr/>
          <p:nvPr/>
        </p:nvCxnSpPr>
        <p:spPr>
          <a:xfrm rot="10800000">
            <a:off x="3881430" y="6000768"/>
            <a:ext cx="1214446" cy="158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Прямая со стрелкой 204"/>
          <p:cNvCxnSpPr/>
          <p:nvPr/>
        </p:nvCxnSpPr>
        <p:spPr>
          <a:xfrm rot="10800000">
            <a:off x="3881430" y="4857760"/>
            <a:ext cx="1214446" cy="158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 стрелкой 205"/>
          <p:cNvCxnSpPr/>
          <p:nvPr/>
        </p:nvCxnSpPr>
        <p:spPr>
          <a:xfrm rot="10800000">
            <a:off x="3881430" y="5429264"/>
            <a:ext cx="1214446" cy="158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Прямая со стрелкой 206"/>
          <p:cNvCxnSpPr/>
          <p:nvPr/>
        </p:nvCxnSpPr>
        <p:spPr>
          <a:xfrm rot="10800000">
            <a:off x="3881430" y="4357694"/>
            <a:ext cx="1214446" cy="1588"/>
          </a:xfrm>
          <a:prstGeom prst="straightConnector1">
            <a:avLst/>
          </a:prstGeom>
          <a:ln w="190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524372" y="4143380"/>
            <a:ext cx="430887" cy="214314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vert270" wrap="square" rtlCol="0">
            <a:spAutoFit/>
          </a:bodyPr>
          <a:lstStyle/>
          <a:p>
            <a:r>
              <a:rPr lang="ru-RU" sz="1600" dirty="0" smtClean="0"/>
              <a:t>Наблюдательный совет</a:t>
            </a:r>
            <a:endParaRPr lang="ru-RU" sz="1600" dirty="0"/>
          </a:p>
        </p:txBody>
      </p:sp>
      <p:sp>
        <p:nvSpPr>
          <p:cNvPr id="44" name="Номер слайда 4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7968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Союз работодателей Хабаровского кра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16036" y="214290"/>
            <a:ext cx="580434" cy="133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773877" y="6000768"/>
            <a:ext cx="5664111" cy="318484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1023910" y="2643182"/>
            <a:ext cx="7772400" cy="165618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Спасибо за внимание!</a:t>
            </a:r>
            <a:endParaRPr kumimoji="0" lang="ru-RU" sz="3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60000"/>
            <a:lumOff val="40000"/>
          </a:schemeClr>
        </a:solidFill>
        <a:ln cap="sq"/>
      </a:spPr>
      <a:bodyPr rtlCol="0" anchor="ctr"/>
      <a:lstStyle>
        <a:defPPr algn="ctr">
          <a:defRPr dirty="0" smtClean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2860</TotalTime>
  <Words>397</Words>
  <Application>Microsoft Office PowerPoint</Application>
  <PresentationFormat>Лист A4 (210x297 мм)</PresentationFormat>
  <Paragraphs>178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Office Theme</vt:lpstr>
      <vt:lpstr>Специальное оформление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Юргелас Мария Владимировна</dc:creator>
  <cp:lastModifiedBy>Игорь</cp:lastModifiedBy>
  <cp:revision>272</cp:revision>
  <cp:lastPrinted>2016-07-11T12:34:32Z</cp:lastPrinted>
  <dcterms:created xsi:type="dcterms:W3CDTF">2016-06-27T14:26:32Z</dcterms:created>
  <dcterms:modified xsi:type="dcterms:W3CDTF">2017-04-11T10:44:16Z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2016-06-27T00:00:00Z</vt:filetime>
  </property>
  <property fmtid="{D5CDD505-2E9C-101B-9397-08002B2CF9AE}" pid="3" name="LastSaved">
    <vt:filetime>2016-06-27T00:00:00Z</vt:filetime>
  </property>
</Properties>
</file>