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9" r:id="rId2"/>
    <p:sldMasterId id="2147483941" r:id="rId3"/>
  </p:sldMasterIdLst>
  <p:notesMasterIdLst>
    <p:notesMasterId r:id="rId16"/>
  </p:notesMasterIdLst>
  <p:handoutMasterIdLst>
    <p:handoutMasterId r:id="rId17"/>
  </p:handoutMasterIdLst>
  <p:sldIdLst>
    <p:sldId id="814" r:id="rId4"/>
    <p:sldId id="874" r:id="rId5"/>
    <p:sldId id="878" r:id="rId6"/>
    <p:sldId id="857" r:id="rId7"/>
    <p:sldId id="866" r:id="rId8"/>
    <p:sldId id="860" r:id="rId9"/>
    <p:sldId id="877" r:id="rId10"/>
    <p:sldId id="873" r:id="rId11"/>
    <p:sldId id="881" r:id="rId12"/>
    <p:sldId id="880" r:id="rId13"/>
    <p:sldId id="882" r:id="rId14"/>
    <p:sldId id="847" r:id="rId15"/>
  </p:sldIdLst>
  <p:sldSz cx="12192000" cy="6858000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E39"/>
    <a:srgbClr val="016B0B"/>
    <a:srgbClr val="E9DE01"/>
    <a:srgbClr val="CC9B00"/>
    <a:srgbClr val="009900"/>
    <a:srgbClr val="008000"/>
    <a:srgbClr val="0000FF"/>
    <a:srgbClr val="E9EDF4"/>
    <a:srgbClr val="DBE5F1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1" autoAdjust="0"/>
    <p:restoredTop sz="98528" autoAdjust="0"/>
  </p:normalViewPr>
  <p:slideViewPr>
    <p:cSldViewPr>
      <p:cViewPr varScale="1">
        <p:scale>
          <a:sx n="116" d="100"/>
          <a:sy n="116" d="100"/>
        </p:scale>
        <p:origin x="60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44C58-F55F-4677-99F3-E9826803ED6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41847-BE50-431A-B52F-A3313F4604E6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Получение разрешения на строительство</a:t>
          </a:r>
          <a:endParaRPr lang="ru-RU" sz="1400" b="1" dirty="0"/>
        </a:p>
      </dgm:t>
    </dgm:pt>
    <dgm:pt modelId="{EC3316FA-385D-4702-B070-77888B1D10C1}" type="parTrans" cxnId="{A90E6FD3-ECB5-4D8D-A040-3D4807C1904B}">
      <dgm:prSet/>
      <dgm:spPr/>
      <dgm:t>
        <a:bodyPr/>
        <a:lstStyle/>
        <a:p>
          <a:endParaRPr lang="ru-RU" sz="2000" b="1"/>
        </a:p>
      </dgm:t>
    </dgm:pt>
    <dgm:pt modelId="{0FE908B4-B010-4C01-8EF2-4519FF492044}" type="sibTrans" cxnId="{A90E6FD3-ECB5-4D8D-A040-3D4807C1904B}">
      <dgm:prSet/>
      <dgm:spPr/>
      <dgm:t>
        <a:bodyPr/>
        <a:lstStyle/>
        <a:p>
          <a:endParaRPr lang="ru-RU" sz="2000" b="1"/>
        </a:p>
      </dgm:t>
    </dgm:pt>
    <dgm:pt modelId="{10AA18E0-C288-4C79-9167-24B2896B03A2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Государственный кадастровый учет</a:t>
          </a:r>
          <a:endParaRPr lang="ru-RU" sz="1400" b="1" dirty="0"/>
        </a:p>
      </dgm:t>
    </dgm:pt>
    <dgm:pt modelId="{7758C37F-5232-4268-8C80-92EABBFD93F1}" type="parTrans" cxnId="{C789344E-475F-447E-ACFC-5D6222D913E1}">
      <dgm:prSet/>
      <dgm:spPr/>
      <dgm:t>
        <a:bodyPr/>
        <a:lstStyle/>
        <a:p>
          <a:endParaRPr lang="ru-RU" sz="2000" b="1"/>
        </a:p>
      </dgm:t>
    </dgm:pt>
    <dgm:pt modelId="{F4DA532D-315D-4CD9-9EFE-03F00388FF7D}" type="sibTrans" cxnId="{C789344E-475F-447E-ACFC-5D6222D913E1}">
      <dgm:prSet/>
      <dgm:spPr/>
      <dgm:t>
        <a:bodyPr/>
        <a:lstStyle/>
        <a:p>
          <a:endParaRPr lang="ru-RU" sz="2000" b="1"/>
        </a:p>
      </dgm:t>
    </dgm:pt>
    <dgm:pt modelId="{95833EAD-7114-46CB-9E84-A9A4552D5E42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Государственная регистрация прав</a:t>
          </a:r>
          <a:endParaRPr lang="ru-RU" sz="1400" b="1" dirty="0"/>
        </a:p>
      </dgm:t>
    </dgm:pt>
    <dgm:pt modelId="{1F98A14A-0FEC-4825-827D-290BF2510AA7}" type="parTrans" cxnId="{06738780-ACA4-4FCD-A930-E0A3FF961C40}">
      <dgm:prSet/>
      <dgm:spPr/>
      <dgm:t>
        <a:bodyPr/>
        <a:lstStyle/>
        <a:p>
          <a:endParaRPr lang="ru-RU" sz="2000" b="1"/>
        </a:p>
      </dgm:t>
    </dgm:pt>
    <dgm:pt modelId="{64EEE2BA-216B-4D88-ABD4-BA7C7EF7B97B}" type="sibTrans" cxnId="{06738780-ACA4-4FCD-A930-E0A3FF961C40}">
      <dgm:prSet/>
      <dgm:spPr/>
      <dgm:t>
        <a:bodyPr/>
        <a:lstStyle/>
        <a:p>
          <a:endParaRPr lang="ru-RU" sz="2000" b="1"/>
        </a:p>
      </dgm:t>
    </dgm:pt>
    <dgm:pt modelId="{E59D40E3-F4A1-4DB6-814C-C40C1EC15AA6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Подключение к инфраструктуре теплоснабжения, водоснабжения и водоотведения</a:t>
          </a:r>
          <a:endParaRPr lang="ru-RU" sz="1400" b="1" dirty="0"/>
        </a:p>
      </dgm:t>
    </dgm:pt>
    <dgm:pt modelId="{063A1930-3076-4BA9-B84C-5528214BF236}" type="parTrans" cxnId="{6E602582-3472-4ED5-AF17-9C6F81FA3896}">
      <dgm:prSet/>
      <dgm:spPr/>
      <dgm:t>
        <a:bodyPr/>
        <a:lstStyle/>
        <a:p>
          <a:endParaRPr lang="ru-RU" sz="2000" b="1"/>
        </a:p>
      </dgm:t>
    </dgm:pt>
    <dgm:pt modelId="{8BE76B9F-D1BA-413C-A78A-0FCC91FB97B1}" type="sibTrans" cxnId="{6E602582-3472-4ED5-AF17-9C6F81FA3896}">
      <dgm:prSet/>
      <dgm:spPr/>
      <dgm:t>
        <a:bodyPr/>
        <a:lstStyle/>
        <a:p>
          <a:endParaRPr lang="ru-RU" sz="2000" b="1"/>
        </a:p>
      </dgm:t>
    </dgm:pt>
    <dgm:pt modelId="{684BD597-32CA-473D-99A8-BF8CED7BFA8E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Организация контрольно-надзорной деятельности</a:t>
          </a:r>
          <a:endParaRPr lang="ru-RU" sz="1400" b="1" dirty="0"/>
        </a:p>
      </dgm:t>
    </dgm:pt>
    <dgm:pt modelId="{EC6F9948-23AE-4BB0-A1A3-23E615B57E61}" type="parTrans" cxnId="{F1CB1370-47CD-45CB-89F6-B539C1D4EF66}">
      <dgm:prSet/>
      <dgm:spPr/>
      <dgm:t>
        <a:bodyPr/>
        <a:lstStyle/>
        <a:p>
          <a:endParaRPr lang="ru-RU" sz="2000" b="1"/>
        </a:p>
      </dgm:t>
    </dgm:pt>
    <dgm:pt modelId="{67186848-BA79-4649-B5EC-CB1EEA9893AC}" type="sibTrans" cxnId="{F1CB1370-47CD-45CB-89F6-B539C1D4EF66}">
      <dgm:prSet/>
      <dgm:spPr/>
      <dgm:t>
        <a:bodyPr/>
        <a:lstStyle/>
        <a:p>
          <a:endParaRPr lang="ru-RU" sz="2000" b="1"/>
        </a:p>
      </dgm:t>
    </dgm:pt>
    <dgm:pt modelId="{F56B58D3-3543-493A-B9E5-4D1C20C89B0B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Система мер по стимулированию малого предпринимательства</a:t>
          </a:r>
          <a:endParaRPr lang="ru-RU" sz="1400" b="1" dirty="0"/>
        </a:p>
      </dgm:t>
    </dgm:pt>
    <dgm:pt modelId="{6A5315AB-EE07-44D9-97A8-2CB03EB0A233}" type="parTrans" cxnId="{9341D525-60B6-4B2C-BD52-F32097F5E8F3}">
      <dgm:prSet/>
      <dgm:spPr/>
      <dgm:t>
        <a:bodyPr/>
        <a:lstStyle/>
        <a:p>
          <a:endParaRPr lang="ru-RU" sz="2000" b="1"/>
        </a:p>
      </dgm:t>
    </dgm:pt>
    <dgm:pt modelId="{C91C865E-DCA7-45CA-8219-86607CF64964}" type="sibTrans" cxnId="{9341D525-60B6-4B2C-BD52-F32097F5E8F3}">
      <dgm:prSet/>
      <dgm:spPr/>
      <dgm:t>
        <a:bodyPr/>
        <a:lstStyle/>
        <a:p>
          <a:endParaRPr lang="ru-RU" sz="2000" b="1"/>
        </a:p>
      </dgm:t>
    </dgm:pt>
    <dgm:pt modelId="{F1306CC0-19E9-40E5-9457-F4355C563A70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Технологическое присоединение к электрическим сетям</a:t>
          </a:r>
          <a:endParaRPr lang="ru-RU" sz="1400" b="1" dirty="0"/>
        </a:p>
      </dgm:t>
    </dgm:pt>
    <dgm:pt modelId="{AE630028-EA0C-4188-AA94-9A3C30E18C76}" type="parTrans" cxnId="{BB1BD640-6108-460E-8C47-E83462D4805C}">
      <dgm:prSet/>
      <dgm:spPr/>
      <dgm:t>
        <a:bodyPr/>
        <a:lstStyle/>
        <a:p>
          <a:endParaRPr lang="ru-RU" sz="2000" b="1"/>
        </a:p>
      </dgm:t>
    </dgm:pt>
    <dgm:pt modelId="{3E2B6CDC-8F7F-4927-8231-5BD3708F7683}" type="sibTrans" cxnId="{BB1BD640-6108-460E-8C47-E83462D4805C}">
      <dgm:prSet/>
      <dgm:spPr/>
      <dgm:t>
        <a:bodyPr/>
        <a:lstStyle/>
        <a:p>
          <a:endParaRPr lang="ru-RU" sz="2000" b="1"/>
        </a:p>
      </dgm:t>
    </dgm:pt>
    <dgm:pt modelId="{0F1B5298-D46B-497F-85A9-5FA4411DB6CC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Технологическое присоединение к сетям газоснабжения</a:t>
          </a:r>
          <a:endParaRPr lang="ru-RU" sz="1400" b="1" dirty="0"/>
        </a:p>
      </dgm:t>
    </dgm:pt>
    <dgm:pt modelId="{999FB7A3-B131-4F65-B99F-92FDF792E827}" type="parTrans" cxnId="{4A3BDE3C-02C5-455D-B35E-D9BF1983D1C2}">
      <dgm:prSet/>
      <dgm:spPr/>
      <dgm:t>
        <a:bodyPr/>
        <a:lstStyle/>
        <a:p>
          <a:endParaRPr lang="ru-RU" sz="2000" b="1"/>
        </a:p>
      </dgm:t>
    </dgm:pt>
    <dgm:pt modelId="{B7F5459E-A555-4527-B0DF-F28E151FFFD1}" type="sibTrans" cxnId="{4A3BDE3C-02C5-455D-B35E-D9BF1983D1C2}">
      <dgm:prSet/>
      <dgm:spPr/>
      <dgm:t>
        <a:bodyPr/>
        <a:lstStyle/>
        <a:p>
          <a:endParaRPr lang="ru-RU" sz="2000" b="1"/>
        </a:p>
      </dgm:t>
    </dgm:pt>
    <dgm:pt modelId="{E65A2EF1-DAB3-433C-A4AE-D8F8B47ADA31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Эффективность обратной связи и работы каналов прямой связи инвесторов и руководства регионов</a:t>
          </a:r>
          <a:endParaRPr lang="ru-RU" sz="1200" b="1" dirty="0"/>
        </a:p>
      </dgm:t>
    </dgm:pt>
    <dgm:pt modelId="{2EEAA990-F70F-4272-908F-1B3A37795D76}" type="parTrans" cxnId="{B9C1A16A-399E-410B-93B4-0CBAC8BB432E}">
      <dgm:prSet/>
      <dgm:spPr/>
      <dgm:t>
        <a:bodyPr/>
        <a:lstStyle/>
        <a:p>
          <a:endParaRPr lang="ru-RU" sz="2000" b="1"/>
        </a:p>
      </dgm:t>
    </dgm:pt>
    <dgm:pt modelId="{8A0E051C-10D0-4B67-AE96-CA2DFFF3D4CF}" type="sibTrans" cxnId="{B9C1A16A-399E-410B-93B4-0CBAC8BB432E}">
      <dgm:prSet/>
      <dgm:spPr/>
      <dgm:t>
        <a:bodyPr/>
        <a:lstStyle/>
        <a:p>
          <a:endParaRPr lang="ru-RU" sz="2000" b="1"/>
        </a:p>
      </dgm:t>
    </dgm:pt>
    <dgm:pt modelId="{976E4EC6-66E7-44DE-8AD6-523234FD29E1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Региональное законодательство о механизмах защиты инвесторов и поддержки инвестиционной деятельности</a:t>
          </a:r>
          <a:endParaRPr lang="ru-RU" sz="1200" b="1" dirty="0"/>
        </a:p>
      </dgm:t>
    </dgm:pt>
    <dgm:pt modelId="{ED4C073A-CE69-40AF-8150-F7C3E6DCC5BB}" type="parTrans" cxnId="{31887B62-403C-44BF-96B0-09AC6B4CA925}">
      <dgm:prSet/>
      <dgm:spPr/>
      <dgm:t>
        <a:bodyPr/>
        <a:lstStyle/>
        <a:p>
          <a:endParaRPr lang="ru-RU" sz="2000" b="1"/>
        </a:p>
      </dgm:t>
    </dgm:pt>
    <dgm:pt modelId="{9ADE1022-E8E1-4164-9ED1-3B4154421F02}" type="sibTrans" cxnId="{31887B62-403C-44BF-96B0-09AC6B4CA925}">
      <dgm:prSet/>
      <dgm:spPr/>
      <dgm:t>
        <a:bodyPr/>
        <a:lstStyle/>
        <a:p>
          <a:endParaRPr lang="ru-RU" sz="2000" b="1"/>
        </a:p>
      </dgm:t>
    </dgm:pt>
    <dgm:pt modelId="{B919F975-9354-43B3-9ADA-8F8B0AC4C36E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Эффективность работы специализированной организации по привлечению инвестиций и работе с инвесторами</a:t>
          </a:r>
          <a:endParaRPr lang="ru-RU" sz="1200" b="1" dirty="0"/>
        </a:p>
      </dgm:t>
    </dgm:pt>
    <dgm:pt modelId="{19CC6E81-C1C6-4D39-B4CB-E8408E532F3C}" type="parTrans" cxnId="{03404823-9A41-4293-8BB2-5BD88111E8FE}">
      <dgm:prSet/>
      <dgm:spPr/>
      <dgm:t>
        <a:bodyPr/>
        <a:lstStyle/>
        <a:p>
          <a:endParaRPr lang="ru-RU" sz="2000" b="1"/>
        </a:p>
      </dgm:t>
    </dgm:pt>
    <dgm:pt modelId="{F870D476-A4F8-43FC-B5CB-703E8AD44C10}" type="sibTrans" cxnId="{03404823-9A41-4293-8BB2-5BD88111E8FE}">
      <dgm:prSet/>
      <dgm:spPr/>
      <dgm:t>
        <a:bodyPr/>
        <a:lstStyle/>
        <a:p>
          <a:endParaRPr lang="ru-RU" sz="2000" b="1"/>
        </a:p>
      </dgm:t>
    </dgm:pt>
    <dgm:pt modelId="{9C891F64-DC15-4F16-91D3-4F5F77EB88CA}">
      <dgm:prSet phldrT="[Текст]" custT="1"/>
      <dgm:spPr/>
      <dgm:t>
        <a:bodyPr/>
        <a:lstStyle/>
        <a:p>
          <a:pPr algn="ctr"/>
          <a:r>
            <a:rPr lang="ru-RU" sz="1400" b="1" dirty="0" smtClean="0"/>
            <a:t>Качество инвестиционного портала</a:t>
          </a:r>
          <a:endParaRPr lang="ru-RU" sz="1400" b="1" dirty="0"/>
        </a:p>
      </dgm:t>
    </dgm:pt>
    <dgm:pt modelId="{C155AD1F-F8F6-431A-AF86-57D94203BA0F}" type="parTrans" cxnId="{5E5E5B5D-D3F0-41A0-81F8-67418CE62E37}">
      <dgm:prSet/>
      <dgm:spPr/>
      <dgm:t>
        <a:bodyPr/>
        <a:lstStyle/>
        <a:p>
          <a:endParaRPr lang="ru-RU" sz="2000" b="1"/>
        </a:p>
      </dgm:t>
    </dgm:pt>
    <dgm:pt modelId="{F3581A99-3DF7-43AB-A732-2A603392B8B8}" type="sibTrans" cxnId="{5E5E5B5D-D3F0-41A0-81F8-67418CE62E37}">
      <dgm:prSet/>
      <dgm:spPr/>
      <dgm:t>
        <a:bodyPr/>
        <a:lstStyle/>
        <a:p>
          <a:endParaRPr lang="ru-RU" sz="2000" b="1"/>
        </a:p>
      </dgm:t>
    </dgm:pt>
    <dgm:pt modelId="{A8A6E712-33B0-4B32-92D8-348AA42BD960}" type="pres">
      <dgm:prSet presAssocID="{ECC44C58-F55F-4677-99F3-E9826803ED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8D043E-200F-4BBE-A604-FD24C441ED82}" type="pres">
      <dgm:prSet presAssocID="{D7A41847-BE50-431A-B52F-A3313F4604E6}" presName="composite" presStyleCnt="0"/>
      <dgm:spPr/>
    </dgm:pt>
    <dgm:pt modelId="{EB901653-0BE6-47C3-A946-5E9015B1D81E}" type="pres">
      <dgm:prSet presAssocID="{D7A41847-BE50-431A-B52F-A3313F4604E6}" presName="rect1" presStyleLbl="trAlignAcc1" presStyleIdx="0" presStyleCnt="12" custLinFactNeighborY="-7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A7FCD-91DE-4752-A7CE-807BC2813222}" type="pres">
      <dgm:prSet presAssocID="{D7A41847-BE50-431A-B52F-A3313F4604E6}" presName="rect2" presStyleLbl="fgImgPlace1" presStyleIdx="0" presStyleCnt="12" custScaleY="100000" custLinFactNeighborY="-6227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ru-RU"/>
        </a:p>
      </dgm:t>
    </dgm:pt>
    <dgm:pt modelId="{BCA7EBCA-498C-4E4B-A9D2-2E62948182BB}" type="pres">
      <dgm:prSet presAssocID="{0FE908B4-B010-4C01-8EF2-4519FF492044}" presName="sibTrans" presStyleCnt="0"/>
      <dgm:spPr/>
    </dgm:pt>
    <dgm:pt modelId="{8274CF23-185B-4BB3-857A-B4963191BCB6}" type="pres">
      <dgm:prSet presAssocID="{10AA18E0-C288-4C79-9167-24B2896B03A2}" presName="composite" presStyleCnt="0"/>
      <dgm:spPr/>
    </dgm:pt>
    <dgm:pt modelId="{3E891929-8888-4D75-B770-2BB044669A44}" type="pres">
      <dgm:prSet presAssocID="{10AA18E0-C288-4C79-9167-24B2896B03A2}" presName="rect1" presStyleLbl="trAlignAcc1" presStyleIdx="1" presStyleCnt="12" custLinFactNeighborY="-7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3CC12-E5C7-4945-95A9-2FBEECB90FDB}" type="pres">
      <dgm:prSet presAssocID="{10AA18E0-C288-4C79-9167-24B2896B03A2}" presName="rect2" presStyleLbl="fgImgPlace1" presStyleIdx="1" presStyleCnt="12" custScaleY="100000" custLinFactNeighborY="-6227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656D7A76-B158-44E3-98D2-B58C0DD4B0AD}" type="pres">
      <dgm:prSet presAssocID="{F4DA532D-315D-4CD9-9EFE-03F00388FF7D}" presName="sibTrans" presStyleCnt="0"/>
      <dgm:spPr/>
    </dgm:pt>
    <dgm:pt modelId="{0FA95A45-1B03-46F8-95C2-D7A4EB309051}" type="pres">
      <dgm:prSet presAssocID="{95833EAD-7114-46CB-9E84-A9A4552D5E42}" presName="composite" presStyleCnt="0"/>
      <dgm:spPr/>
    </dgm:pt>
    <dgm:pt modelId="{7EBE0B83-13B2-4BE7-B850-4C1C27DAD8C3}" type="pres">
      <dgm:prSet presAssocID="{95833EAD-7114-46CB-9E84-A9A4552D5E42}" presName="rect1" presStyleLbl="trAlignAcc1" presStyleIdx="2" presStyleCnt="12" custLinFactNeighborY="-7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A6167-E040-4028-8E95-C20FAF522022}" type="pres">
      <dgm:prSet presAssocID="{95833EAD-7114-46CB-9E84-A9A4552D5E42}" presName="rect2" presStyleLbl="fgImgPlace1" presStyleIdx="2" presStyleCnt="12" custScaleY="100000" custLinFactNeighborX="-1120" custLinFactNeighborY="-628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  <dgm:t>
        <a:bodyPr/>
        <a:lstStyle/>
        <a:p>
          <a:endParaRPr lang="ru-RU"/>
        </a:p>
      </dgm:t>
    </dgm:pt>
    <dgm:pt modelId="{5F9ACC45-CC30-4C8D-8A4C-2A538C00A555}" type="pres">
      <dgm:prSet presAssocID="{64EEE2BA-216B-4D88-ABD4-BA7C7EF7B97B}" presName="sibTrans" presStyleCnt="0"/>
      <dgm:spPr/>
    </dgm:pt>
    <dgm:pt modelId="{61CFDF93-A245-48DA-B9B0-FE4CB11500F4}" type="pres">
      <dgm:prSet presAssocID="{684BD597-32CA-473D-99A8-BF8CED7BFA8E}" presName="composite" presStyleCnt="0"/>
      <dgm:spPr/>
    </dgm:pt>
    <dgm:pt modelId="{60EAA42F-E87F-4B5F-871E-D0E7857CA7B8}" type="pres">
      <dgm:prSet presAssocID="{684BD597-32CA-473D-99A8-BF8CED7BFA8E}" presName="rect1" presStyleLbl="trAlignAcc1" presStyleIdx="3" presStyleCnt="12" custLinFactNeighborX="1269" custLinFactNeighborY="-22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101F7-8455-4222-AE95-567BDC660787}" type="pres">
      <dgm:prSet presAssocID="{684BD597-32CA-473D-99A8-BF8CED7BFA8E}" presName="rect2" presStyleLbl="fgImgPlace1" presStyleIdx="3" presStyleCnt="12" custLinFactNeighborX="5800" custLinFactNeighborY="-2157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12DF8092-FF4F-450C-B573-21950FD8DA24}" type="pres">
      <dgm:prSet presAssocID="{67186848-BA79-4649-B5EC-CB1EEA9893AC}" presName="sibTrans" presStyleCnt="0"/>
      <dgm:spPr/>
    </dgm:pt>
    <dgm:pt modelId="{01DD211D-B5E5-4FDC-91D0-9E20EE275FE7}" type="pres">
      <dgm:prSet presAssocID="{F56B58D3-3543-493A-B9E5-4D1C20C89B0B}" presName="composite" presStyleCnt="0"/>
      <dgm:spPr/>
    </dgm:pt>
    <dgm:pt modelId="{45AF6A31-6357-47D0-9A40-8FFFB9BC82F2}" type="pres">
      <dgm:prSet presAssocID="{F56B58D3-3543-493A-B9E5-4D1C20C89B0B}" presName="rect1" presStyleLbl="trAlignAcc1" presStyleIdx="4" presStyleCnt="12" custScaleX="105056" custLinFactNeighborX="1269" custLinFactNeighborY="-22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95D3B-2477-4B41-AC93-9857BA78B8B7}" type="pres">
      <dgm:prSet presAssocID="{F56B58D3-3543-493A-B9E5-4D1C20C89B0B}" presName="rect2" presStyleLbl="fgImgPlace1" presStyleIdx="4" presStyleCnt="12" custLinFactNeighborX="5800" custLinFactNeighborY="-2157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712F7022-4FE8-413A-8403-F86689DDF118}" type="pres">
      <dgm:prSet presAssocID="{C91C865E-DCA7-45CA-8219-86607CF64964}" presName="sibTrans" presStyleCnt="0"/>
      <dgm:spPr/>
    </dgm:pt>
    <dgm:pt modelId="{0B6CED75-BF5D-459A-B292-AE5192E14553}" type="pres">
      <dgm:prSet presAssocID="{F1306CC0-19E9-40E5-9457-F4355C563A70}" presName="composite" presStyleCnt="0"/>
      <dgm:spPr/>
    </dgm:pt>
    <dgm:pt modelId="{4D24F9D7-0571-436A-9B91-DBD67274478D}" type="pres">
      <dgm:prSet presAssocID="{F1306CC0-19E9-40E5-9457-F4355C563A70}" presName="rect1" presStyleLbl="trAlignAcc1" presStyleIdx="5" presStyleCnt="12" custLinFactNeighborX="1269" custLinFactNeighborY="-22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CD8FE-05D8-4D89-B25F-F0A90BBAF265}" type="pres">
      <dgm:prSet presAssocID="{F1306CC0-19E9-40E5-9457-F4355C563A70}" presName="rect2" presStyleLbl="fgImgPlace1" presStyleIdx="5" presStyleCnt="12" custLinFactNeighborX="5800" custLinFactNeighborY="-2157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CAAAD51B-7B49-4B14-90F4-B5781DE07AD5}" type="pres">
      <dgm:prSet presAssocID="{3E2B6CDC-8F7F-4927-8231-5BD3708F7683}" presName="sibTrans" presStyleCnt="0"/>
      <dgm:spPr/>
    </dgm:pt>
    <dgm:pt modelId="{11345025-2F26-4E15-B50A-4A5608EAC895}" type="pres">
      <dgm:prSet presAssocID="{0F1B5298-D46B-497F-85A9-5FA4411DB6CC}" presName="composite" presStyleCnt="0"/>
      <dgm:spPr/>
    </dgm:pt>
    <dgm:pt modelId="{A56D3599-B9E5-4F01-B427-9BD9D5109496}" type="pres">
      <dgm:prSet presAssocID="{0F1B5298-D46B-497F-85A9-5FA4411DB6CC}" presName="rect1" presStyleLbl="trAlignAcc1" presStyleIdx="6" presStyleCnt="12" custLinFactNeighborX="1269" custLinFactNeighborY="-20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42F78-3DDE-46CF-9A5D-7FA37E17C45C}" type="pres">
      <dgm:prSet presAssocID="{0F1B5298-D46B-497F-85A9-5FA4411DB6CC}" presName="rect2" presStyleLbl="fgImgPlace1" presStyleIdx="6" presStyleCnt="12" custLinFactNeighborX="5800" custLinFactNeighborY="-1989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ru-RU"/>
        </a:p>
      </dgm:t>
    </dgm:pt>
    <dgm:pt modelId="{E6DC3CA2-16CF-4796-A8DF-202D822176D5}" type="pres">
      <dgm:prSet presAssocID="{B7F5459E-A555-4527-B0DF-F28E151FFFD1}" presName="sibTrans" presStyleCnt="0"/>
      <dgm:spPr/>
    </dgm:pt>
    <dgm:pt modelId="{38E4530F-FD20-4D94-B727-97466939BD15}" type="pres">
      <dgm:prSet presAssocID="{E59D40E3-F4A1-4DB6-814C-C40C1EC15AA6}" presName="composite" presStyleCnt="0"/>
      <dgm:spPr/>
    </dgm:pt>
    <dgm:pt modelId="{385F1D1F-FB42-46A9-B92B-F0BD7E8A5B9C}" type="pres">
      <dgm:prSet presAssocID="{E59D40E3-F4A1-4DB6-814C-C40C1EC15AA6}" presName="rect1" presStyleLbl="trAlignAcc1" presStyleIdx="7" presStyleCnt="12" custScaleY="125975" custLinFactNeighborX="1269" custLinFactNeighborY="-20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C72FD-7AC7-4911-B314-E2BFC331C92E}" type="pres">
      <dgm:prSet presAssocID="{E59D40E3-F4A1-4DB6-814C-C40C1EC15AA6}" presName="rect2" presStyleLbl="fgImgPlace1" presStyleIdx="7" presStyleCnt="12" custLinFactNeighborX="5800" custLinFactNeighborY="-1989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0C03C4D5-5D2A-4756-A8E9-0EE99E74F8E9}" type="pres">
      <dgm:prSet presAssocID="{8BE76B9F-D1BA-413C-A78A-0FCC91FB97B1}" presName="sibTrans" presStyleCnt="0"/>
      <dgm:spPr/>
    </dgm:pt>
    <dgm:pt modelId="{370FB731-FFD9-446D-B739-7BB1A662067A}" type="pres">
      <dgm:prSet presAssocID="{976E4EC6-66E7-44DE-8AD6-523234FD29E1}" presName="composite" presStyleCnt="0"/>
      <dgm:spPr/>
    </dgm:pt>
    <dgm:pt modelId="{E2E63CF7-529B-4818-B315-38C81DA8A24E}" type="pres">
      <dgm:prSet presAssocID="{976E4EC6-66E7-44DE-8AD6-523234FD29E1}" presName="rect1" presStyleLbl="trAlignAcc1" presStyleIdx="8" presStyleCnt="12" custScaleY="147134" custLinFactNeighborX="1269" custLinFactNeighborY="-20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74D7F-EEBE-4F82-AD75-E62DFF3260E7}" type="pres">
      <dgm:prSet presAssocID="{976E4EC6-66E7-44DE-8AD6-523234FD29E1}" presName="rect2" presStyleLbl="fgImgPlace1" presStyleIdx="8" presStyleCnt="12" custLinFactNeighborX="5800" custLinFactNeighborY="-1989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ru-RU"/>
        </a:p>
      </dgm:t>
    </dgm:pt>
    <dgm:pt modelId="{734CDD93-005F-44AA-89A3-4BC7FD7052BD}" type="pres">
      <dgm:prSet presAssocID="{9ADE1022-E8E1-4164-9ED1-3B4154421F02}" presName="sibTrans" presStyleCnt="0"/>
      <dgm:spPr/>
    </dgm:pt>
    <dgm:pt modelId="{B61E18DA-AEA0-4C71-976E-1D3DE531E050}" type="pres">
      <dgm:prSet presAssocID="{B919F975-9354-43B3-9ADA-8F8B0AC4C36E}" presName="composite" presStyleCnt="0"/>
      <dgm:spPr/>
    </dgm:pt>
    <dgm:pt modelId="{1B6C7AA9-CEDB-4D03-9BB3-20988D17695F}" type="pres">
      <dgm:prSet presAssocID="{B919F975-9354-43B3-9ADA-8F8B0AC4C36E}" presName="rect1" presStyleLbl="trAlignAcc1" presStyleIdx="9" presStyleCnt="12" custScaleX="104568" custLinFactNeighborX="1269" custLinFactNeighborY="-28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A5BD-9819-4261-845C-184B89A079E0}" type="pres">
      <dgm:prSet presAssocID="{B919F975-9354-43B3-9ADA-8F8B0AC4C36E}" presName="rect2" presStyleLbl="fgImgPlace1" presStyleIdx="9" presStyleCnt="12" custLinFactNeighborX="5800" custLinFactNeighborY="-18114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5468CFBB-0499-4296-9C9E-A1A233C818EB}" type="pres">
      <dgm:prSet presAssocID="{F870D476-A4F8-43FC-B5CB-703E8AD44C10}" presName="sibTrans" presStyleCnt="0"/>
      <dgm:spPr/>
    </dgm:pt>
    <dgm:pt modelId="{20C393D8-9C99-44BE-961F-B1EBDC5C59DA}" type="pres">
      <dgm:prSet presAssocID="{9C891F64-DC15-4F16-91D3-4F5F77EB88CA}" presName="composite" presStyleCnt="0"/>
      <dgm:spPr/>
    </dgm:pt>
    <dgm:pt modelId="{D7E93B71-9FA9-40F3-89CB-4300C5F82DC5}" type="pres">
      <dgm:prSet presAssocID="{9C891F64-DC15-4F16-91D3-4F5F77EB88CA}" presName="rect1" presStyleLbl="trAlignAcc1" presStyleIdx="10" presStyleCnt="12" custLinFactNeighborX="1269" custLinFactNeighborY="-28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BED8C-FD38-4B6D-95C8-CB83FB60AE98}" type="pres">
      <dgm:prSet presAssocID="{9C891F64-DC15-4F16-91D3-4F5F77EB88CA}" presName="rect2" presStyleLbl="fgImgPlace1" presStyleIdx="10" presStyleCnt="12" custLinFactNeighborX="5800" custLinFactNeighborY="-18114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0B77C900-D3D5-4098-A936-3F0DC60E1441}" type="pres">
      <dgm:prSet presAssocID="{F3581A99-3DF7-43AB-A732-2A603392B8B8}" presName="sibTrans" presStyleCnt="0"/>
      <dgm:spPr/>
    </dgm:pt>
    <dgm:pt modelId="{4C2A2873-03BE-4EE4-A609-7B8852EFE212}" type="pres">
      <dgm:prSet presAssocID="{E65A2EF1-DAB3-433C-A4AE-D8F8B47ADA31}" presName="composite" presStyleCnt="0"/>
      <dgm:spPr/>
    </dgm:pt>
    <dgm:pt modelId="{84ECD8A4-0448-4B10-9109-326B9FE0BD8D}" type="pres">
      <dgm:prSet presAssocID="{E65A2EF1-DAB3-433C-A4AE-D8F8B47ADA31}" presName="rect1" presStyleLbl="trAlignAcc1" presStyleIdx="11" presStyleCnt="12" custLinFactNeighborX="1269" custLinFactNeighborY="-28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3BB74-B2F0-4FA1-A143-1B93418F9751}" type="pres">
      <dgm:prSet presAssocID="{E65A2EF1-DAB3-433C-A4AE-D8F8B47ADA31}" presName="rect2" presStyleLbl="fgImgPlace1" presStyleIdx="11" presStyleCnt="12" custLinFactNeighborX="5800" custLinFactNeighborY="-18114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B9C1A16A-399E-410B-93B4-0CBAC8BB432E}" srcId="{ECC44C58-F55F-4677-99F3-E9826803ED69}" destId="{E65A2EF1-DAB3-433C-A4AE-D8F8B47ADA31}" srcOrd="11" destOrd="0" parTransId="{2EEAA990-F70F-4272-908F-1B3A37795D76}" sibTransId="{8A0E051C-10D0-4B67-AE96-CA2DFFF3D4CF}"/>
    <dgm:cxn modelId="{1F6258E8-E461-4192-A77C-E58CE6C8C800}" type="presOf" srcId="{ECC44C58-F55F-4677-99F3-E9826803ED69}" destId="{A8A6E712-33B0-4B32-92D8-348AA42BD960}" srcOrd="0" destOrd="0" presId="urn:microsoft.com/office/officeart/2008/layout/PictureStrips"/>
    <dgm:cxn modelId="{7622E1BC-D20A-4A20-8613-049127DF220A}" type="presOf" srcId="{95833EAD-7114-46CB-9E84-A9A4552D5E42}" destId="{7EBE0B83-13B2-4BE7-B850-4C1C27DAD8C3}" srcOrd="0" destOrd="0" presId="urn:microsoft.com/office/officeart/2008/layout/PictureStrips"/>
    <dgm:cxn modelId="{B3B5409A-C8E6-43A3-AAEB-27AF2FAD0220}" type="presOf" srcId="{F56B58D3-3543-493A-B9E5-4D1C20C89B0B}" destId="{45AF6A31-6357-47D0-9A40-8FFFB9BC82F2}" srcOrd="0" destOrd="0" presId="urn:microsoft.com/office/officeart/2008/layout/PictureStrips"/>
    <dgm:cxn modelId="{E5BE907A-62A6-4FD8-9CC2-564F90222FA5}" type="presOf" srcId="{F1306CC0-19E9-40E5-9457-F4355C563A70}" destId="{4D24F9D7-0571-436A-9B91-DBD67274478D}" srcOrd="0" destOrd="0" presId="urn:microsoft.com/office/officeart/2008/layout/PictureStrips"/>
    <dgm:cxn modelId="{0797C9DA-D54C-47F2-9B68-B5F7213209AE}" type="presOf" srcId="{9C891F64-DC15-4F16-91D3-4F5F77EB88CA}" destId="{D7E93B71-9FA9-40F3-89CB-4300C5F82DC5}" srcOrd="0" destOrd="0" presId="urn:microsoft.com/office/officeart/2008/layout/PictureStrips"/>
    <dgm:cxn modelId="{F1CB1370-47CD-45CB-89F6-B539C1D4EF66}" srcId="{ECC44C58-F55F-4677-99F3-E9826803ED69}" destId="{684BD597-32CA-473D-99A8-BF8CED7BFA8E}" srcOrd="3" destOrd="0" parTransId="{EC6F9948-23AE-4BB0-A1A3-23E615B57E61}" sibTransId="{67186848-BA79-4649-B5EC-CB1EEA9893AC}"/>
    <dgm:cxn modelId="{99530B4F-0A9C-4AA1-B9E0-D080AF41FFAF}" type="presOf" srcId="{B919F975-9354-43B3-9ADA-8F8B0AC4C36E}" destId="{1B6C7AA9-CEDB-4D03-9BB3-20988D17695F}" srcOrd="0" destOrd="0" presId="urn:microsoft.com/office/officeart/2008/layout/PictureStrips"/>
    <dgm:cxn modelId="{C1218C6F-48F7-4E4F-B0B6-60338F93B0FB}" type="presOf" srcId="{0F1B5298-D46B-497F-85A9-5FA4411DB6CC}" destId="{A56D3599-B9E5-4F01-B427-9BD9D5109496}" srcOrd="0" destOrd="0" presId="urn:microsoft.com/office/officeart/2008/layout/PictureStrips"/>
    <dgm:cxn modelId="{31887B62-403C-44BF-96B0-09AC6B4CA925}" srcId="{ECC44C58-F55F-4677-99F3-E9826803ED69}" destId="{976E4EC6-66E7-44DE-8AD6-523234FD29E1}" srcOrd="8" destOrd="0" parTransId="{ED4C073A-CE69-40AF-8150-F7C3E6DCC5BB}" sibTransId="{9ADE1022-E8E1-4164-9ED1-3B4154421F02}"/>
    <dgm:cxn modelId="{06738780-ACA4-4FCD-A930-E0A3FF961C40}" srcId="{ECC44C58-F55F-4677-99F3-E9826803ED69}" destId="{95833EAD-7114-46CB-9E84-A9A4552D5E42}" srcOrd="2" destOrd="0" parTransId="{1F98A14A-0FEC-4825-827D-290BF2510AA7}" sibTransId="{64EEE2BA-216B-4D88-ABD4-BA7C7EF7B97B}"/>
    <dgm:cxn modelId="{7C2D1102-88F6-4EA4-81EA-14B0D1296728}" type="presOf" srcId="{E65A2EF1-DAB3-433C-A4AE-D8F8B47ADA31}" destId="{84ECD8A4-0448-4B10-9109-326B9FE0BD8D}" srcOrd="0" destOrd="0" presId="urn:microsoft.com/office/officeart/2008/layout/PictureStrips"/>
    <dgm:cxn modelId="{C789344E-475F-447E-ACFC-5D6222D913E1}" srcId="{ECC44C58-F55F-4677-99F3-E9826803ED69}" destId="{10AA18E0-C288-4C79-9167-24B2896B03A2}" srcOrd="1" destOrd="0" parTransId="{7758C37F-5232-4268-8C80-92EABBFD93F1}" sibTransId="{F4DA532D-315D-4CD9-9EFE-03F00388FF7D}"/>
    <dgm:cxn modelId="{BB1BD640-6108-460E-8C47-E83462D4805C}" srcId="{ECC44C58-F55F-4677-99F3-E9826803ED69}" destId="{F1306CC0-19E9-40E5-9457-F4355C563A70}" srcOrd="5" destOrd="0" parTransId="{AE630028-EA0C-4188-AA94-9A3C30E18C76}" sibTransId="{3E2B6CDC-8F7F-4927-8231-5BD3708F7683}"/>
    <dgm:cxn modelId="{D35F2F84-9AC1-47C8-926B-5C85673A1004}" type="presOf" srcId="{684BD597-32CA-473D-99A8-BF8CED7BFA8E}" destId="{60EAA42F-E87F-4B5F-871E-D0E7857CA7B8}" srcOrd="0" destOrd="0" presId="urn:microsoft.com/office/officeart/2008/layout/PictureStrips"/>
    <dgm:cxn modelId="{6E602582-3472-4ED5-AF17-9C6F81FA3896}" srcId="{ECC44C58-F55F-4677-99F3-E9826803ED69}" destId="{E59D40E3-F4A1-4DB6-814C-C40C1EC15AA6}" srcOrd="7" destOrd="0" parTransId="{063A1930-3076-4BA9-B84C-5528214BF236}" sibTransId="{8BE76B9F-D1BA-413C-A78A-0FCC91FB97B1}"/>
    <dgm:cxn modelId="{F9DA8A79-6907-47E4-B8E3-366F7636216A}" type="presOf" srcId="{D7A41847-BE50-431A-B52F-A3313F4604E6}" destId="{EB901653-0BE6-47C3-A946-5E9015B1D81E}" srcOrd="0" destOrd="0" presId="urn:microsoft.com/office/officeart/2008/layout/PictureStrips"/>
    <dgm:cxn modelId="{3D72BE43-DE26-4D12-8449-D821FB795982}" type="presOf" srcId="{976E4EC6-66E7-44DE-8AD6-523234FD29E1}" destId="{E2E63CF7-529B-4818-B315-38C81DA8A24E}" srcOrd="0" destOrd="0" presId="urn:microsoft.com/office/officeart/2008/layout/PictureStrips"/>
    <dgm:cxn modelId="{78E883EE-3610-4BFC-AAB9-72C70A1C747D}" type="presOf" srcId="{E59D40E3-F4A1-4DB6-814C-C40C1EC15AA6}" destId="{385F1D1F-FB42-46A9-B92B-F0BD7E8A5B9C}" srcOrd="0" destOrd="0" presId="urn:microsoft.com/office/officeart/2008/layout/PictureStrips"/>
    <dgm:cxn modelId="{4A3BDE3C-02C5-455D-B35E-D9BF1983D1C2}" srcId="{ECC44C58-F55F-4677-99F3-E9826803ED69}" destId="{0F1B5298-D46B-497F-85A9-5FA4411DB6CC}" srcOrd="6" destOrd="0" parTransId="{999FB7A3-B131-4F65-B99F-92FDF792E827}" sibTransId="{B7F5459E-A555-4527-B0DF-F28E151FFFD1}"/>
    <dgm:cxn modelId="{A90E6FD3-ECB5-4D8D-A040-3D4807C1904B}" srcId="{ECC44C58-F55F-4677-99F3-E9826803ED69}" destId="{D7A41847-BE50-431A-B52F-A3313F4604E6}" srcOrd="0" destOrd="0" parTransId="{EC3316FA-385D-4702-B070-77888B1D10C1}" sibTransId="{0FE908B4-B010-4C01-8EF2-4519FF492044}"/>
    <dgm:cxn modelId="{79920295-690F-42AD-B207-6B966171F485}" type="presOf" srcId="{10AA18E0-C288-4C79-9167-24B2896B03A2}" destId="{3E891929-8888-4D75-B770-2BB044669A44}" srcOrd="0" destOrd="0" presId="urn:microsoft.com/office/officeart/2008/layout/PictureStrips"/>
    <dgm:cxn modelId="{5E5E5B5D-D3F0-41A0-81F8-67418CE62E37}" srcId="{ECC44C58-F55F-4677-99F3-E9826803ED69}" destId="{9C891F64-DC15-4F16-91D3-4F5F77EB88CA}" srcOrd="10" destOrd="0" parTransId="{C155AD1F-F8F6-431A-AF86-57D94203BA0F}" sibTransId="{F3581A99-3DF7-43AB-A732-2A603392B8B8}"/>
    <dgm:cxn modelId="{03404823-9A41-4293-8BB2-5BD88111E8FE}" srcId="{ECC44C58-F55F-4677-99F3-E9826803ED69}" destId="{B919F975-9354-43B3-9ADA-8F8B0AC4C36E}" srcOrd="9" destOrd="0" parTransId="{19CC6E81-C1C6-4D39-B4CB-E8408E532F3C}" sibTransId="{F870D476-A4F8-43FC-B5CB-703E8AD44C10}"/>
    <dgm:cxn modelId="{9341D525-60B6-4B2C-BD52-F32097F5E8F3}" srcId="{ECC44C58-F55F-4677-99F3-E9826803ED69}" destId="{F56B58D3-3543-493A-B9E5-4D1C20C89B0B}" srcOrd="4" destOrd="0" parTransId="{6A5315AB-EE07-44D9-97A8-2CB03EB0A233}" sibTransId="{C91C865E-DCA7-45CA-8219-86607CF64964}"/>
    <dgm:cxn modelId="{1AC9A284-2718-4E2D-8BFC-86AA8B5EFF09}" type="presParOf" srcId="{A8A6E712-33B0-4B32-92D8-348AA42BD960}" destId="{E78D043E-200F-4BBE-A604-FD24C441ED82}" srcOrd="0" destOrd="0" presId="urn:microsoft.com/office/officeart/2008/layout/PictureStrips"/>
    <dgm:cxn modelId="{24761134-5458-452E-AE6F-8C96CD4BCA4A}" type="presParOf" srcId="{E78D043E-200F-4BBE-A604-FD24C441ED82}" destId="{EB901653-0BE6-47C3-A946-5E9015B1D81E}" srcOrd="0" destOrd="0" presId="urn:microsoft.com/office/officeart/2008/layout/PictureStrips"/>
    <dgm:cxn modelId="{22595F29-9EF9-4835-85AE-89376A11819E}" type="presParOf" srcId="{E78D043E-200F-4BBE-A604-FD24C441ED82}" destId="{8C4A7FCD-91DE-4752-A7CE-807BC2813222}" srcOrd="1" destOrd="0" presId="urn:microsoft.com/office/officeart/2008/layout/PictureStrips"/>
    <dgm:cxn modelId="{58232FA0-7140-49DC-B12A-B73942C96E49}" type="presParOf" srcId="{A8A6E712-33B0-4B32-92D8-348AA42BD960}" destId="{BCA7EBCA-498C-4E4B-A9D2-2E62948182BB}" srcOrd="1" destOrd="0" presId="urn:microsoft.com/office/officeart/2008/layout/PictureStrips"/>
    <dgm:cxn modelId="{3447BB0A-DE0E-4C5F-A2CC-C92129A92514}" type="presParOf" srcId="{A8A6E712-33B0-4B32-92D8-348AA42BD960}" destId="{8274CF23-185B-4BB3-857A-B4963191BCB6}" srcOrd="2" destOrd="0" presId="urn:microsoft.com/office/officeart/2008/layout/PictureStrips"/>
    <dgm:cxn modelId="{DC3B579D-4253-47C9-B2BF-22F0AEF17DDC}" type="presParOf" srcId="{8274CF23-185B-4BB3-857A-B4963191BCB6}" destId="{3E891929-8888-4D75-B770-2BB044669A44}" srcOrd="0" destOrd="0" presId="urn:microsoft.com/office/officeart/2008/layout/PictureStrips"/>
    <dgm:cxn modelId="{12237FEC-934E-46CD-81AA-BFD230517E11}" type="presParOf" srcId="{8274CF23-185B-4BB3-857A-B4963191BCB6}" destId="{7883CC12-E5C7-4945-95A9-2FBEECB90FDB}" srcOrd="1" destOrd="0" presId="urn:microsoft.com/office/officeart/2008/layout/PictureStrips"/>
    <dgm:cxn modelId="{891D5FB3-F35C-49DA-90B2-E2F9996DBB6B}" type="presParOf" srcId="{A8A6E712-33B0-4B32-92D8-348AA42BD960}" destId="{656D7A76-B158-44E3-98D2-B58C0DD4B0AD}" srcOrd="3" destOrd="0" presId="urn:microsoft.com/office/officeart/2008/layout/PictureStrips"/>
    <dgm:cxn modelId="{B8178C11-998B-453E-8BA2-B61F8F30268E}" type="presParOf" srcId="{A8A6E712-33B0-4B32-92D8-348AA42BD960}" destId="{0FA95A45-1B03-46F8-95C2-D7A4EB309051}" srcOrd="4" destOrd="0" presId="urn:microsoft.com/office/officeart/2008/layout/PictureStrips"/>
    <dgm:cxn modelId="{DC012709-FCCC-454B-BFC1-9B078DAC4BE0}" type="presParOf" srcId="{0FA95A45-1B03-46F8-95C2-D7A4EB309051}" destId="{7EBE0B83-13B2-4BE7-B850-4C1C27DAD8C3}" srcOrd="0" destOrd="0" presId="urn:microsoft.com/office/officeart/2008/layout/PictureStrips"/>
    <dgm:cxn modelId="{F8824317-6FA0-4964-8E10-F57045FAD7BC}" type="presParOf" srcId="{0FA95A45-1B03-46F8-95C2-D7A4EB309051}" destId="{030A6167-E040-4028-8E95-C20FAF522022}" srcOrd="1" destOrd="0" presId="urn:microsoft.com/office/officeart/2008/layout/PictureStrips"/>
    <dgm:cxn modelId="{5A81C1D6-207B-4651-BC25-F016DD929AFE}" type="presParOf" srcId="{A8A6E712-33B0-4B32-92D8-348AA42BD960}" destId="{5F9ACC45-CC30-4C8D-8A4C-2A538C00A555}" srcOrd="5" destOrd="0" presId="urn:microsoft.com/office/officeart/2008/layout/PictureStrips"/>
    <dgm:cxn modelId="{0AAAA4F2-8261-4277-A918-E264C64ECDB3}" type="presParOf" srcId="{A8A6E712-33B0-4B32-92D8-348AA42BD960}" destId="{61CFDF93-A245-48DA-B9B0-FE4CB11500F4}" srcOrd="6" destOrd="0" presId="urn:microsoft.com/office/officeart/2008/layout/PictureStrips"/>
    <dgm:cxn modelId="{B05E9122-40B5-49C4-909E-9D78CE5F9B0E}" type="presParOf" srcId="{61CFDF93-A245-48DA-B9B0-FE4CB11500F4}" destId="{60EAA42F-E87F-4B5F-871E-D0E7857CA7B8}" srcOrd="0" destOrd="0" presId="urn:microsoft.com/office/officeart/2008/layout/PictureStrips"/>
    <dgm:cxn modelId="{312AE8E4-B5CA-448D-88A8-368B98CA3D65}" type="presParOf" srcId="{61CFDF93-A245-48DA-B9B0-FE4CB11500F4}" destId="{AC6101F7-8455-4222-AE95-567BDC660787}" srcOrd="1" destOrd="0" presId="urn:microsoft.com/office/officeart/2008/layout/PictureStrips"/>
    <dgm:cxn modelId="{098923D8-6599-4DD5-A8E6-FD1FB241349F}" type="presParOf" srcId="{A8A6E712-33B0-4B32-92D8-348AA42BD960}" destId="{12DF8092-FF4F-450C-B573-21950FD8DA24}" srcOrd="7" destOrd="0" presId="urn:microsoft.com/office/officeart/2008/layout/PictureStrips"/>
    <dgm:cxn modelId="{26021917-3DAD-4A8B-A18F-76F4B772EEEB}" type="presParOf" srcId="{A8A6E712-33B0-4B32-92D8-348AA42BD960}" destId="{01DD211D-B5E5-4FDC-91D0-9E20EE275FE7}" srcOrd="8" destOrd="0" presId="urn:microsoft.com/office/officeart/2008/layout/PictureStrips"/>
    <dgm:cxn modelId="{20FED6DF-C7FD-481F-A926-E372AF651DBC}" type="presParOf" srcId="{01DD211D-B5E5-4FDC-91D0-9E20EE275FE7}" destId="{45AF6A31-6357-47D0-9A40-8FFFB9BC82F2}" srcOrd="0" destOrd="0" presId="urn:microsoft.com/office/officeart/2008/layout/PictureStrips"/>
    <dgm:cxn modelId="{197F3048-B22C-4E55-96E2-DDEF2244DDAF}" type="presParOf" srcId="{01DD211D-B5E5-4FDC-91D0-9E20EE275FE7}" destId="{6DF95D3B-2477-4B41-AC93-9857BA78B8B7}" srcOrd="1" destOrd="0" presId="urn:microsoft.com/office/officeart/2008/layout/PictureStrips"/>
    <dgm:cxn modelId="{727ED9C4-0D80-4766-8400-E754BD469CA1}" type="presParOf" srcId="{A8A6E712-33B0-4B32-92D8-348AA42BD960}" destId="{712F7022-4FE8-413A-8403-F86689DDF118}" srcOrd="9" destOrd="0" presId="urn:microsoft.com/office/officeart/2008/layout/PictureStrips"/>
    <dgm:cxn modelId="{1862893C-020D-4D99-8063-151BE8B16092}" type="presParOf" srcId="{A8A6E712-33B0-4B32-92D8-348AA42BD960}" destId="{0B6CED75-BF5D-459A-B292-AE5192E14553}" srcOrd="10" destOrd="0" presId="urn:microsoft.com/office/officeart/2008/layout/PictureStrips"/>
    <dgm:cxn modelId="{EB5A2DE4-85DF-40BF-8511-0DE35FA362B3}" type="presParOf" srcId="{0B6CED75-BF5D-459A-B292-AE5192E14553}" destId="{4D24F9D7-0571-436A-9B91-DBD67274478D}" srcOrd="0" destOrd="0" presId="urn:microsoft.com/office/officeart/2008/layout/PictureStrips"/>
    <dgm:cxn modelId="{3E6B873E-D7C1-449F-B922-0EAD1265D893}" type="presParOf" srcId="{0B6CED75-BF5D-459A-B292-AE5192E14553}" destId="{43CCD8FE-05D8-4D89-B25F-F0A90BBAF265}" srcOrd="1" destOrd="0" presId="urn:microsoft.com/office/officeart/2008/layout/PictureStrips"/>
    <dgm:cxn modelId="{FA3FD4FB-805F-440D-B1B4-AB56DD34228B}" type="presParOf" srcId="{A8A6E712-33B0-4B32-92D8-348AA42BD960}" destId="{CAAAD51B-7B49-4B14-90F4-B5781DE07AD5}" srcOrd="11" destOrd="0" presId="urn:microsoft.com/office/officeart/2008/layout/PictureStrips"/>
    <dgm:cxn modelId="{017AF5BA-C6E4-4409-A41B-4A32270A8165}" type="presParOf" srcId="{A8A6E712-33B0-4B32-92D8-348AA42BD960}" destId="{11345025-2F26-4E15-B50A-4A5608EAC895}" srcOrd="12" destOrd="0" presId="urn:microsoft.com/office/officeart/2008/layout/PictureStrips"/>
    <dgm:cxn modelId="{36ACE367-15A3-4D54-B7D9-8D913569636D}" type="presParOf" srcId="{11345025-2F26-4E15-B50A-4A5608EAC895}" destId="{A56D3599-B9E5-4F01-B427-9BD9D5109496}" srcOrd="0" destOrd="0" presId="urn:microsoft.com/office/officeart/2008/layout/PictureStrips"/>
    <dgm:cxn modelId="{504EAB98-C8EE-4467-8F5D-95A9EA80D4F3}" type="presParOf" srcId="{11345025-2F26-4E15-B50A-4A5608EAC895}" destId="{66F42F78-3DDE-46CF-9A5D-7FA37E17C45C}" srcOrd="1" destOrd="0" presId="urn:microsoft.com/office/officeart/2008/layout/PictureStrips"/>
    <dgm:cxn modelId="{A8B02B33-9D20-4BFA-B1E5-4E86FB4360EE}" type="presParOf" srcId="{A8A6E712-33B0-4B32-92D8-348AA42BD960}" destId="{E6DC3CA2-16CF-4796-A8DF-202D822176D5}" srcOrd="13" destOrd="0" presId="urn:microsoft.com/office/officeart/2008/layout/PictureStrips"/>
    <dgm:cxn modelId="{AF62A1A5-D08C-4E3A-A14C-758D516FD62E}" type="presParOf" srcId="{A8A6E712-33B0-4B32-92D8-348AA42BD960}" destId="{38E4530F-FD20-4D94-B727-97466939BD15}" srcOrd="14" destOrd="0" presId="urn:microsoft.com/office/officeart/2008/layout/PictureStrips"/>
    <dgm:cxn modelId="{E24D94F5-BB94-4D8B-8064-071F900B1FE9}" type="presParOf" srcId="{38E4530F-FD20-4D94-B727-97466939BD15}" destId="{385F1D1F-FB42-46A9-B92B-F0BD7E8A5B9C}" srcOrd="0" destOrd="0" presId="urn:microsoft.com/office/officeart/2008/layout/PictureStrips"/>
    <dgm:cxn modelId="{1F17E307-ED69-4B4C-BB16-5B8B5DD9F938}" type="presParOf" srcId="{38E4530F-FD20-4D94-B727-97466939BD15}" destId="{669C72FD-7AC7-4911-B314-E2BFC331C92E}" srcOrd="1" destOrd="0" presId="urn:microsoft.com/office/officeart/2008/layout/PictureStrips"/>
    <dgm:cxn modelId="{6A599CDC-36E2-4962-8122-DF39951B9026}" type="presParOf" srcId="{A8A6E712-33B0-4B32-92D8-348AA42BD960}" destId="{0C03C4D5-5D2A-4756-A8E9-0EE99E74F8E9}" srcOrd="15" destOrd="0" presId="urn:microsoft.com/office/officeart/2008/layout/PictureStrips"/>
    <dgm:cxn modelId="{3C50CF95-93BB-4162-A296-353FD530CFE2}" type="presParOf" srcId="{A8A6E712-33B0-4B32-92D8-348AA42BD960}" destId="{370FB731-FFD9-446D-B739-7BB1A662067A}" srcOrd="16" destOrd="0" presId="urn:microsoft.com/office/officeart/2008/layout/PictureStrips"/>
    <dgm:cxn modelId="{39F3CE54-A8C6-4BF1-A9A6-ED4488CF5A5A}" type="presParOf" srcId="{370FB731-FFD9-446D-B739-7BB1A662067A}" destId="{E2E63CF7-529B-4818-B315-38C81DA8A24E}" srcOrd="0" destOrd="0" presId="urn:microsoft.com/office/officeart/2008/layout/PictureStrips"/>
    <dgm:cxn modelId="{879980C8-56F0-4ADF-9611-06477222D88D}" type="presParOf" srcId="{370FB731-FFD9-446D-B739-7BB1A662067A}" destId="{3A174D7F-EEBE-4F82-AD75-E62DFF3260E7}" srcOrd="1" destOrd="0" presId="urn:microsoft.com/office/officeart/2008/layout/PictureStrips"/>
    <dgm:cxn modelId="{6D05749E-EF87-49B0-B28C-79FF17A201BD}" type="presParOf" srcId="{A8A6E712-33B0-4B32-92D8-348AA42BD960}" destId="{734CDD93-005F-44AA-89A3-4BC7FD7052BD}" srcOrd="17" destOrd="0" presId="urn:microsoft.com/office/officeart/2008/layout/PictureStrips"/>
    <dgm:cxn modelId="{38A10F73-A473-40AB-BD5D-C5F5B9297E0E}" type="presParOf" srcId="{A8A6E712-33B0-4B32-92D8-348AA42BD960}" destId="{B61E18DA-AEA0-4C71-976E-1D3DE531E050}" srcOrd="18" destOrd="0" presId="urn:microsoft.com/office/officeart/2008/layout/PictureStrips"/>
    <dgm:cxn modelId="{DA85CE4A-C273-4B44-AB62-4948DDECF84F}" type="presParOf" srcId="{B61E18DA-AEA0-4C71-976E-1D3DE531E050}" destId="{1B6C7AA9-CEDB-4D03-9BB3-20988D17695F}" srcOrd="0" destOrd="0" presId="urn:microsoft.com/office/officeart/2008/layout/PictureStrips"/>
    <dgm:cxn modelId="{8DB7791E-386F-4FAB-8657-02B18EA99DEA}" type="presParOf" srcId="{B61E18DA-AEA0-4C71-976E-1D3DE531E050}" destId="{CD96A5BD-9819-4261-845C-184B89A079E0}" srcOrd="1" destOrd="0" presId="urn:microsoft.com/office/officeart/2008/layout/PictureStrips"/>
    <dgm:cxn modelId="{A08556BE-3389-457B-924C-786D748D256D}" type="presParOf" srcId="{A8A6E712-33B0-4B32-92D8-348AA42BD960}" destId="{5468CFBB-0499-4296-9C9E-A1A233C818EB}" srcOrd="19" destOrd="0" presId="urn:microsoft.com/office/officeart/2008/layout/PictureStrips"/>
    <dgm:cxn modelId="{A8D068EA-A9F6-4234-B498-05CF1845FEDB}" type="presParOf" srcId="{A8A6E712-33B0-4B32-92D8-348AA42BD960}" destId="{20C393D8-9C99-44BE-961F-B1EBDC5C59DA}" srcOrd="20" destOrd="0" presId="urn:microsoft.com/office/officeart/2008/layout/PictureStrips"/>
    <dgm:cxn modelId="{8AEB55A5-BDEF-4C7B-BEB9-52BD8D06DDF1}" type="presParOf" srcId="{20C393D8-9C99-44BE-961F-B1EBDC5C59DA}" destId="{D7E93B71-9FA9-40F3-89CB-4300C5F82DC5}" srcOrd="0" destOrd="0" presId="urn:microsoft.com/office/officeart/2008/layout/PictureStrips"/>
    <dgm:cxn modelId="{D25666CE-31BB-40D2-93EE-50FF0B374737}" type="presParOf" srcId="{20C393D8-9C99-44BE-961F-B1EBDC5C59DA}" destId="{10EBED8C-FD38-4B6D-95C8-CB83FB60AE98}" srcOrd="1" destOrd="0" presId="urn:microsoft.com/office/officeart/2008/layout/PictureStrips"/>
    <dgm:cxn modelId="{B41864DD-2B5D-4C98-8CB7-8B94262B0129}" type="presParOf" srcId="{A8A6E712-33B0-4B32-92D8-348AA42BD960}" destId="{0B77C900-D3D5-4098-A936-3F0DC60E1441}" srcOrd="21" destOrd="0" presId="urn:microsoft.com/office/officeart/2008/layout/PictureStrips"/>
    <dgm:cxn modelId="{4DB3ED16-5FF3-4F2B-AE22-91461A7D7592}" type="presParOf" srcId="{A8A6E712-33B0-4B32-92D8-348AA42BD960}" destId="{4C2A2873-03BE-4EE4-A609-7B8852EFE212}" srcOrd="22" destOrd="0" presId="urn:microsoft.com/office/officeart/2008/layout/PictureStrips"/>
    <dgm:cxn modelId="{A5501211-3FCC-456A-AA2D-8DC5FE9D2637}" type="presParOf" srcId="{4C2A2873-03BE-4EE4-A609-7B8852EFE212}" destId="{84ECD8A4-0448-4B10-9109-326B9FE0BD8D}" srcOrd="0" destOrd="0" presId="urn:microsoft.com/office/officeart/2008/layout/PictureStrips"/>
    <dgm:cxn modelId="{F88DE079-8264-42EA-8CB4-7345BC4F38DB}" type="presParOf" srcId="{4C2A2873-03BE-4EE4-A609-7B8852EFE212}" destId="{B023BB74-B2F0-4FA1-A143-1B93418F975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90665" cy="496967"/>
          </a:xfrm>
          <a:prstGeom prst="rect">
            <a:avLst/>
          </a:prstGeom>
        </p:spPr>
        <p:txBody>
          <a:bodyPr vert="horz" wrap="square" lIns="91711" tIns="45856" rIns="91711" bIns="4585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7" y="3"/>
            <a:ext cx="2890665" cy="496967"/>
          </a:xfrm>
          <a:prstGeom prst="rect">
            <a:avLst/>
          </a:prstGeom>
        </p:spPr>
        <p:txBody>
          <a:bodyPr vert="horz" wrap="square" lIns="91711" tIns="45856" rIns="91711" bIns="4585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3F2BE8D-D0D2-4956-8067-DFC5BBC301F8}" type="datetimeFigureOut">
              <a:rPr lang="ru-RU" altLang="ru-RU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673"/>
            <a:ext cx="2890665" cy="496967"/>
          </a:xfrm>
          <a:prstGeom prst="rect">
            <a:avLst/>
          </a:prstGeom>
        </p:spPr>
        <p:txBody>
          <a:bodyPr vert="horz" wrap="square" lIns="91711" tIns="45856" rIns="91711" bIns="4585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7" y="9429673"/>
            <a:ext cx="2890665" cy="496967"/>
          </a:xfrm>
          <a:prstGeom prst="rect">
            <a:avLst/>
          </a:prstGeom>
        </p:spPr>
        <p:txBody>
          <a:bodyPr vert="horz" wrap="square" lIns="91711" tIns="45856" rIns="91711" bIns="458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5C6B314-FECB-4758-8038-787D7BEC6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064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890665" cy="496967"/>
          </a:xfrm>
          <a:prstGeom prst="rect">
            <a:avLst/>
          </a:prstGeom>
        </p:spPr>
        <p:txBody>
          <a:bodyPr vert="horz" wrap="square" lIns="91665" tIns="45831" rIns="91665" bIns="458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7" y="3"/>
            <a:ext cx="2890665" cy="496967"/>
          </a:xfrm>
          <a:prstGeom prst="rect">
            <a:avLst/>
          </a:prstGeom>
        </p:spPr>
        <p:txBody>
          <a:bodyPr vert="horz" wrap="square" lIns="91665" tIns="45831" rIns="91665" bIns="458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8078816-598F-42B7-BC69-B7413F5860DA}" type="datetimeFigureOut">
              <a:rPr lang="ru-RU" altLang="ru-RU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1363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5" tIns="45831" rIns="91665" bIns="4583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600" y="4717219"/>
            <a:ext cx="5335893" cy="4466352"/>
          </a:xfrm>
          <a:prstGeom prst="rect">
            <a:avLst/>
          </a:prstGeom>
        </p:spPr>
        <p:txBody>
          <a:bodyPr vert="horz" wrap="square" lIns="91665" tIns="45831" rIns="91665" bIns="458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673"/>
            <a:ext cx="2890665" cy="496967"/>
          </a:xfrm>
          <a:prstGeom prst="rect">
            <a:avLst/>
          </a:prstGeom>
        </p:spPr>
        <p:txBody>
          <a:bodyPr vert="horz" wrap="square" lIns="91665" tIns="45831" rIns="91665" bIns="458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7" y="9429673"/>
            <a:ext cx="2890665" cy="496967"/>
          </a:xfrm>
          <a:prstGeom prst="rect">
            <a:avLst/>
          </a:prstGeom>
        </p:spPr>
        <p:txBody>
          <a:bodyPr vert="horz" wrap="square" lIns="91665" tIns="45831" rIns="91665" bIns="458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0DFC48-835F-4974-B275-37E1D4CA8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972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772" indent="-281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341" indent="-22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277" indent="-22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214" indent="-22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150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086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2023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2959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18EF1-3B53-41F2-AA7D-6BF452EB7496}" type="slidenum">
              <a:rPr lang="ru-RU" alt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ACE59D-6282-49E1-9BCC-4C44A78A33DF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8" name="Rectangle 7"/>
          <p:cNvSpPr txBox="1">
            <a:spLocks noGrp="1" noChangeArrowheads="1"/>
          </p:cNvSpPr>
          <p:nvPr/>
        </p:nvSpPr>
        <p:spPr bwMode="auto">
          <a:xfrm>
            <a:off x="2538487" y="13560936"/>
            <a:ext cx="1941011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1" tIns="45866" rIns="91731" bIns="45866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4EB6D0-032A-462D-9D8F-338B1A592485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9" name="Rectangle 7"/>
          <p:cNvSpPr txBox="1">
            <a:spLocks noGrp="1" noChangeArrowheads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CA5BD4-F90B-4D42-8C2B-BF05BE3D9616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7"/>
          <p:cNvSpPr txBox="1">
            <a:spLocks noGrp="1" noChangeArrowheads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8A771-D833-4BEA-83FE-170AE7088C3A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1" name="Номер слайда 6"/>
          <p:cNvSpPr txBox="1">
            <a:spLocks noGrp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39AB32-6E91-45D3-B629-F42043430291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25713" y="1063625"/>
            <a:ext cx="9529763" cy="5360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1" tIns="45866" rIns="91731" bIns="45866"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16394" name="Номер слайда 3"/>
          <p:cNvSpPr txBox="1">
            <a:spLocks noGrp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F9FC6F-1ED2-4A84-A093-4E90279703C7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46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" y="749300"/>
            <a:ext cx="66500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1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E8775-0F68-4D95-B961-5C5A75835C31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3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" y="749300"/>
            <a:ext cx="66500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1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E8775-0F68-4D95-B961-5C5A75835C31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4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" y="749300"/>
            <a:ext cx="66500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1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E8775-0F68-4D95-B961-5C5A75835C31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6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" y="749300"/>
            <a:ext cx="66500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1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E8775-0F68-4D95-B961-5C5A75835C31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" y="749300"/>
            <a:ext cx="66500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1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9E8775-0F68-4D95-B961-5C5A75835C31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4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700" y="752475"/>
            <a:ext cx="6643688" cy="3738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CF81EE-9EE7-4465-AEA9-7C817DCB619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0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772" indent="-281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341" indent="-22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277" indent="-22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214" indent="-2254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150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086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2023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2959" indent="-2254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18EF1-3B53-41F2-AA7D-6BF452EB7496}" type="slidenum">
              <a:rPr lang="ru-RU" altLang="ru-RU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ACE59D-6282-49E1-9BCC-4C44A78A33DF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8" name="Rectangle 7"/>
          <p:cNvSpPr txBox="1">
            <a:spLocks noGrp="1" noChangeArrowheads="1"/>
          </p:cNvSpPr>
          <p:nvPr/>
        </p:nvSpPr>
        <p:spPr bwMode="auto">
          <a:xfrm>
            <a:off x="2538487" y="13560936"/>
            <a:ext cx="1941011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1" tIns="45866" rIns="91731" bIns="45866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4EB6D0-032A-462D-9D8F-338B1A592485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9" name="Rectangle 7"/>
          <p:cNvSpPr txBox="1">
            <a:spLocks noGrp="1" noChangeArrowheads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CA5BD4-F90B-4D42-8C2B-BF05BE3D9616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7"/>
          <p:cNvSpPr txBox="1">
            <a:spLocks noGrp="1" noChangeArrowheads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8A771-D833-4BEA-83FE-170AE7088C3A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1" name="Номер слайда 6"/>
          <p:cNvSpPr txBox="1">
            <a:spLocks noGrp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39AB32-6E91-45D3-B629-F42043430291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525713" y="1063625"/>
            <a:ext cx="9529763" cy="5360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1" tIns="45866" rIns="91731" bIns="45866"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16394" name="Номер слайда 3"/>
          <p:cNvSpPr txBox="1">
            <a:spLocks noGrp="1"/>
          </p:cNvSpPr>
          <p:nvPr/>
        </p:nvSpPr>
        <p:spPr bwMode="auto">
          <a:xfrm>
            <a:off x="2537441" y="13560936"/>
            <a:ext cx="1942057" cy="71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6" tIns="45153" rIns="90306" bIns="4515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F9FC6F-1ED2-4A84-A093-4E90279703C7}" type="slidenum">
              <a:rPr lang="ru-RU" altLang="ru-RU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46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77635" y="3662363"/>
            <a:ext cx="1067972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77633" y="2419350"/>
            <a:ext cx="8270632" cy="0"/>
          </a:xfrm>
          <a:prstGeom prst="line">
            <a:avLst/>
          </a:prstGeom>
          <a:noFill/>
          <a:ln w="1270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9048266" y="2419350"/>
            <a:ext cx="2409092" cy="0"/>
          </a:xfrm>
          <a:prstGeom prst="line">
            <a:avLst/>
          </a:prstGeom>
          <a:noFill/>
          <a:ln w="1270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031634" y="6470656"/>
            <a:ext cx="358752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1089482" y="6473830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261C881D-D913-449C-A2A7-A1BF631F5765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7251" y="2813877"/>
            <a:ext cx="10240107" cy="404746"/>
          </a:xfrm>
        </p:spPr>
        <p:txBody>
          <a:bodyPr tIns="9916" rIns="16527" bIns="9916" anchor="ctr"/>
          <a:lstStyle>
            <a:lvl1pPr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7251" y="3910243"/>
            <a:ext cx="10240107" cy="266247"/>
          </a:xfrm>
        </p:spPr>
        <p:txBody>
          <a:bodyPr tIns="9916" rIns="16527" bIns="9916" anchor="ctr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5" y="4967256"/>
            <a:ext cx="7315200" cy="400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5" y="612779"/>
            <a:ext cx="7315200" cy="519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2421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453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1830469" y="998538"/>
            <a:ext cx="13514469" cy="5837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16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068453" y="117479"/>
            <a:ext cx="615553" cy="1458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747428" y="117479"/>
            <a:ext cx="9451818" cy="1458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3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775" y="998538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698" y="998538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89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3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17770" y="998542"/>
            <a:ext cx="11166231" cy="195979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142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3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775" y="998538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3698" y="998539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3698" y="1363664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11913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7775" y="998539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3698" y="998539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7775" y="1363664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8" y="1363664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99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3" y="1412882"/>
            <a:ext cx="8832849" cy="4000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973" y="1509714"/>
            <a:ext cx="11032068" cy="1322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466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77632" y="3662363"/>
            <a:ext cx="1067972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77631" y="2419350"/>
            <a:ext cx="8270632" cy="0"/>
          </a:xfrm>
          <a:prstGeom prst="line">
            <a:avLst/>
          </a:prstGeom>
          <a:noFill/>
          <a:ln w="1270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9048263" y="2419350"/>
            <a:ext cx="2409092" cy="0"/>
          </a:xfrm>
          <a:prstGeom prst="line">
            <a:avLst/>
          </a:prstGeom>
          <a:noFill/>
          <a:ln w="1270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031632" y="6470652"/>
            <a:ext cx="358752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1089482" y="6473826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261C881D-D913-449C-A2A7-A1BF631F5765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7249" y="2813877"/>
            <a:ext cx="10240107" cy="404746"/>
          </a:xfrm>
        </p:spPr>
        <p:txBody>
          <a:bodyPr tIns="9916" rIns="16527" bIns="9916" anchor="ctr"/>
          <a:lstStyle>
            <a:lvl1pPr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7249" y="3910243"/>
            <a:ext cx="10240107" cy="266247"/>
          </a:xfrm>
        </p:spPr>
        <p:txBody>
          <a:bodyPr tIns="9916" rIns="16527" bIns="9916" anchor="ctr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5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_новый ви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77632" y="2805113"/>
            <a:ext cx="1067972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77631" y="1562100"/>
            <a:ext cx="8270632" cy="0"/>
          </a:xfrm>
          <a:prstGeom prst="line">
            <a:avLst/>
          </a:prstGeom>
          <a:noFill/>
          <a:ln w="1270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9048263" y="1562100"/>
            <a:ext cx="2409092" cy="0"/>
          </a:xfrm>
          <a:prstGeom prst="line">
            <a:avLst/>
          </a:prstGeom>
          <a:noFill/>
          <a:ln w="1270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031632" y="6470652"/>
            <a:ext cx="358752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1089482" y="6473826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65CD974B-9658-40E2-8617-B589F5EDB914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7249" y="1956627"/>
            <a:ext cx="10240107" cy="404746"/>
          </a:xfrm>
        </p:spPr>
        <p:txBody>
          <a:bodyPr tIns="9916" rIns="16527" bIns="9916" anchor="ctr"/>
          <a:lstStyle>
            <a:lvl1pPr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7249" y="3052993"/>
            <a:ext cx="10240107" cy="266247"/>
          </a:xfrm>
        </p:spPr>
        <p:txBody>
          <a:bodyPr tIns="9916" rIns="16527" bIns="9916" anchor="ctr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_новый ви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77635" y="2805113"/>
            <a:ext cx="1067972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77633" y="1562100"/>
            <a:ext cx="8270632" cy="0"/>
          </a:xfrm>
          <a:prstGeom prst="line">
            <a:avLst/>
          </a:prstGeom>
          <a:noFill/>
          <a:ln w="1270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9048266" y="1562100"/>
            <a:ext cx="2409092" cy="0"/>
          </a:xfrm>
          <a:prstGeom prst="line">
            <a:avLst/>
          </a:prstGeom>
          <a:noFill/>
          <a:ln w="1270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031634" y="6470656"/>
            <a:ext cx="3587521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1089482" y="6473830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65CD974B-9658-40E2-8617-B589F5EDB914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7251" y="1956627"/>
            <a:ext cx="10240107" cy="404746"/>
          </a:xfrm>
        </p:spPr>
        <p:txBody>
          <a:bodyPr tIns="9916" rIns="16527" bIns="9916" anchor="ctr"/>
          <a:lstStyle>
            <a:lvl1pPr>
              <a:defRPr sz="25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7251" y="3052997"/>
            <a:ext cx="10240107" cy="266247"/>
          </a:xfrm>
        </p:spPr>
        <p:txBody>
          <a:bodyPr tIns="9916" rIns="16527" bIns="9916" anchor="ctr"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21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770" y="998538"/>
            <a:ext cx="11166231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56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6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4072424"/>
            <a:ext cx="10363200" cy="3344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8473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773" y="998539"/>
            <a:ext cx="5488353" cy="1934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695" y="998539"/>
            <a:ext cx="5490308" cy="1934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26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40008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8841"/>
            <a:ext cx="5386755" cy="3960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1688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778841"/>
            <a:ext cx="5388708" cy="3960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1688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33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38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661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035014"/>
            <a:ext cx="4011247" cy="400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6" cy="22180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247" cy="2421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1790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5" y="4967252"/>
            <a:ext cx="7315200" cy="400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5" y="612778"/>
            <a:ext cx="7315200" cy="5191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2421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1433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1830469" y="998538"/>
            <a:ext cx="13514469" cy="5837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10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068450" y="117479"/>
            <a:ext cx="615553" cy="1458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747431" y="117479"/>
            <a:ext cx="9451818" cy="1458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6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770" y="998538"/>
            <a:ext cx="11166231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06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0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17773" y="998538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695" y="998538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04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0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17770" y="998541"/>
            <a:ext cx="11166231" cy="195979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9523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910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773" y="998538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3695" y="998539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3695" y="1363664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5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11910" y="117477"/>
            <a:ext cx="10666047" cy="396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7773" y="998539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3695" y="998539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7773" y="1363664"/>
            <a:ext cx="5488353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95" y="1363664"/>
            <a:ext cx="5490308" cy="1322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17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3" y="1412878"/>
            <a:ext cx="8832849" cy="40008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970" y="1509714"/>
            <a:ext cx="11032068" cy="13224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886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E1B03-7AAE-434D-A089-9680C2E123B2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760F0-FD00-483D-AC0E-E78EF7C4698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291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E85C9-2105-48F2-B978-17C605485B93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B07E9-6EE9-4E54-AEDD-8DC4D4641F7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141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721C-DA68-4871-A751-BC7D29CC118A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204E6-E1B4-4645-976C-C5F8168C68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9846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6FBF31-5CBA-48EC-B840-1C708B1FC676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89CD9-00E1-4D2E-9E44-C5D0C908D90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9498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E4B9C-0ACE-4889-8836-286FABBFABEB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2711D-49A8-4AB7-B88F-C696CA9A74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284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70786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4072425"/>
            <a:ext cx="10363200" cy="3344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8078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B0194-EC76-44C7-BC55-7D004830BCB1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D3AE0-B60A-4A94-BE6F-E11C6ADBF1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572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3F5F34-4AEC-402F-B582-FC69BEC4B488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905CE-754A-468B-ABEC-F5ADC77393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269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C3855-3B93-4700-8E66-F02E12B292B9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84D36-C693-4D74-8455-BD000EEBD79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67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B9296-94CC-42A2-B3AF-649799FBD29C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024EA-6556-49C4-BDF1-2FB035B754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048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AD6FEB-DA71-4389-B924-67C8DD02A12A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300E8-DF0D-446C-9E45-F8ADDAFC6DC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805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CBCD2-3F6C-4E0A-BC9E-5E8818B92FD8}" type="datetime1">
              <a:rPr lang="ru-RU" altLang="ru-RU" smtClean="0"/>
              <a:pPr>
                <a:defRPr/>
              </a:pPr>
              <a:t>06.03.2017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85E91-7153-4BC0-8F9B-EAE3614EC6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41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775" y="998539"/>
            <a:ext cx="5488353" cy="1934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698" y="998539"/>
            <a:ext cx="5490308" cy="19349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3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40008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778841"/>
            <a:ext cx="5386755" cy="3960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1688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8" y="1778841"/>
            <a:ext cx="5388708" cy="3960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8" y="2174875"/>
            <a:ext cx="5388708" cy="1688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5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8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68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035014"/>
            <a:ext cx="4011247" cy="4000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6" cy="22180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247" cy="2421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066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911" y="117477"/>
            <a:ext cx="1066604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0" rIns="0" bIns="4571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70" y="998538"/>
            <a:ext cx="1116623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222" rIns="0" bIns="13222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Click to edit Master text styles</a:t>
            </a:r>
            <a:endParaRPr lang="en-US" altLang="ru-RU" smtClean="0"/>
          </a:p>
          <a:p>
            <a:pPr lvl="1"/>
            <a:r>
              <a:rPr lang="ru-RU" altLang="ru-RU" smtClean="0"/>
              <a:t>Second level</a:t>
            </a:r>
            <a:endParaRPr lang="en-US" altLang="ru-RU" smtClean="0"/>
          </a:p>
          <a:p>
            <a:pPr lvl="2"/>
            <a:r>
              <a:rPr lang="en-US" altLang="ru-RU" smtClean="0"/>
              <a:t>xxx</a:t>
            </a:r>
            <a:endParaRPr lang="ru-RU" altLang="ru-RU" smtClean="0"/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 flipV="1">
            <a:off x="511911" y="847725"/>
            <a:ext cx="9249508" cy="0"/>
          </a:xfrm>
          <a:prstGeom prst="line">
            <a:avLst/>
          </a:prstGeom>
          <a:noFill/>
          <a:ln w="762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 flipV="1">
            <a:off x="9761419" y="847725"/>
            <a:ext cx="1918677" cy="0"/>
          </a:xfrm>
          <a:prstGeom prst="line">
            <a:avLst/>
          </a:prstGeom>
          <a:noFill/>
          <a:ln w="762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28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1031" name="Line 29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1031631" y="6470656"/>
            <a:ext cx="3550652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  <a:endParaRPr lang="en-US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sp>
        <p:nvSpPr>
          <p:cNvPr id="1033" name="Rectangle 31"/>
          <p:cNvSpPr>
            <a:spLocks noChangeArrowheads="1"/>
          </p:cNvSpPr>
          <p:nvPr/>
        </p:nvSpPr>
        <p:spPr bwMode="auto">
          <a:xfrm>
            <a:off x="11089482" y="6473831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FA1CD0B2-632B-4E6C-8347-6BBB6B118D9D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034" name="Picture 3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32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9pPr>
    </p:titleStyle>
    <p:bodyStyle>
      <a:lvl1pPr marL="176213" indent="-176213" algn="l" rtl="0" eaLnBrk="0" fontAlgn="base" hangingPunct="0">
        <a:spcBef>
          <a:spcPct val="60000"/>
        </a:spcBef>
        <a:spcAft>
          <a:spcPct val="0"/>
        </a:spcAft>
        <a:buClr>
          <a:srgbClr val="003D69"/>
        </a:buClr>
        <a:buSzPct val="90000"/>
        <a:buFont typeface="Wingdings" pitchFamily="2" charset="2"/>
        <a:buChar char="n"/>
        <a:defRPr kumimoji="1" sz="11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442913" indent="-169863" algn="l" rtl="0" eaLnBrk="0" fontAlgn="base" hangingPunct="0">
        <a:spcBef>
          <a:spcPct val="20000"/>
        </a:spcBef>
        <a:spcAft>
          <a:spcPct val="0"/>
        </a:spcAft>
        <a:buClr>
          <a:srgbClr val="C90E37"/>
        </a:buClr>
        <a:buSzPct val="70000"/>
        <a:buFont typeface="Wingdings" pitchFamily="2" charset="2"/>
        <a:buChar char="Ø"/>
        <a:defRPr kumimoji="1" sz="11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633413" indent="-96838" algn="l" rtl="0" eaLnBrk="0" fontAlgn="base" hangingPunct="0">
        <a:spcBef>
          <a:spcPct val="20000"/>
        </a:spcBef>
        <a:spcAft>
          <a:spcPct val="0"/>
        </a:spcAft>
        <a:buClr>
          <a:srgbClr val="C90E37"/>
        </a:buClr>
        <a:buSzPct val="70000"/>
        <a:buFont typeface="Wingdings" pitchFamily="2" charset="2"/>
        <a:buChar char="q"/>
        <a:defRPr kumimoji="1" sz="10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909" y="117477"/>
            <a:ext cx="1066604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0" rIns="0" bIns="4571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70" y="998538"/>
            <a:ext cx="1116623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222" rIns="0" bIns="13222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Click to edit Master text styles</a:t>
            </a:r>
            <a:endParaRPr lang="en-US" altLang="ru-RU" smtClean="0"/>
          </a:p>
          <a:p>
            <a:pPr lvl="1"/>
            <a:r>
              <a:rPr lang="ru-RU" altLang="ru-RU" smtClean="0"/>
              <a:t>Second level</a:t>
            </a:r>
            <a:endParaRPr lang="en-US" altLang="ru-RU" smtClean="0"/>
          </a:p>
          <a:p>
            <a:pPr lvl="2"/>
            <a:r>
              <a:rPr lang="en-US" altLang="ru-RU" smtClean="0"/>
              <a:t>xxx</a:t>
            </a:r>
            <a:endParaRPr lang="ru-RU" altLang="ru-RU" smtClean="0"/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 flipV="1">
            <a:off x="511909" y="847725"/>
            <a:ext cx="9249508" cy="0"/>
          </a:xfrm>
          <a:prstGeom prst="line">
            <a:avLst/>
          </a:prstGeom>
          <a:noFill/>
          <a:ln w="762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 flipV="1">
            <a:off x="9761416" y="847725"/>
            <a:ext cx="1918677" cy="0"/>
          </a:xfrm>
          <a:prstGeom prst="line">
            <a:avLst/>
          </a:prstGeom>
          <a:noFill/>
          <a:ln w="76200">
            <a:solidFill>
              <a:srgbClr val="C90E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28"/>
          <p:cNvSpPr>
            <a:spLocks noChangeArrowheads="1"/>
          </p:cNvSpPr>
          <p:nvPr/>
        </p:nvSpPr>
        <p:spPr bwMode="auto">
          <a:xfrm>
            <a:off x="10810631" y="6484938"/>
            <a:ext cx="107461" cy="152400"/>
          </a:xfrm>
          <a:prstGeom prst="rect">
            <a:avLst/>
          </a:prstGeom>
          <a:solidFill>
            <a:srgbClr val="C90E37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ru-RU" sz="1000" smtClean="0">
              <a:solidFill>
                <a:srgbClr val="002440"/>
              </a:solidFill>
              <a:latin typeface="Arial" charset="0"/>
              <a:cs typeface="Arial" charset="0"/>
            </a:endParaRPr>
          </a:p>
        </p:txBody>
      </p:sp>
      <p:sp>
        <p:nvSpPr>
          <p:cNvPr id="1031" name="Line 29"/>
          <p:cNvSpPr>
            <a:spLocks noChangeShapeType="1"/>
          </p:cNvSpPr>
          <p:nvPr/>
        </p:nvSpPr>
        <p:spPr bwMode="auto">
          <a:xfrm>
            <a:off x="525586" y="6337300"/>
            <a:ext cx="11152553" cy="0"/>
          </a:xfrm>
          <a:prstGeom prst="line">
            <a:avLst/>
          </a:prstGeom>
          <a:noFill/>
          <a:ln w="12700">
            <a:solidFill>
              <a:srgbClr val="003D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ru-RU" sz="1400">
              <a:solidFill>
                <a:srgbClr val="0024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1031631" y="6470652"/>
            <a:ext cx="3550652" cy="1384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617663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548D"/>
              </a:buClr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Министерство экономического развития Российской Федерации</a:t>
            </a:r>
            <a:endParaRPr lang="en-US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sp>
        <p:nvSpPr>
          <p:cNvPr id="1033" name="Rectangle 31"/>
          <p:cNvSpPr>
            <a:spLocks noChangeArrowheads="1"/>
          </p:cNvSpPr>
          <p:nvPr/>
        </p:nvSpPr>
        <p:spPr bwMode="auto">
          <a:xfrm>
            <a:off x="11089481" y="6473827"/>
            <a:ext cx="524181" cy="172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17999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ru-RU" altLang="ru-RU" sz="1000" smtClean="0">
                <a:solidFill>
                  <a:srgbClr val="003D69"/>
                </a:solidFill>
                <a:latin typeface="Times New Roman" pitchFamily="18" charset="0"/>
              </a:rPr>
              <a:t>Слайд</a:t>
            </a:r>
            <a:r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t> </a:t>
            </a:r>
            <a:fld id="{FA1CD0B2-632B-4E6C-8347-6BBB6B118D9D}" type="slidenum">
              <a:rPr lang="en-US" altLang="ru-RU" sz="1000" smtClean="0">
                <a:solidFill>
                  <a:srgbClr val="003D69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ru-RU" altLang="ru-RU" sz="1000" smtClean="0">
              <a:solidFill>
                <a:srgbClr val="003D69"/>
              </a:solidFill>
              <a:latin typeface="Times New Roman" pitchFamily="18" charset="0"/>
            </a:endParaRPr>
          </a:p>
        </p:txBody>
      </p:sp>
      <p:pic>
        <p:nvPicPr>
          <p:cNvPr id="1034" name="Picture 3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6380163"/>
            <a:ext cx="375139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anose="020F0502020204030204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9pPr>
    </p:titleStyle>
    <p:bodyStyle>
      <a:lvl1pPr marL="176213" indent="-176213" algn="l" rtl="0" eaLnBrk="0" fontAlgn="base" hangingPunct="0">
        <a:spcBef>
          <a:spcPct val="60000"/>
        </a:spcBef>
        <a:spcAft>
          <a:spcPct val="0"/>
        </a:spcAft>
        <a:buClr>
          <a:srgbClr val="003D69"/>
        </a:buClr>
        <a:buSzPct val="90000"/>
        <a:buFont typeface="Wingdings" pitchFamily="2" charset="2"/>
        <a:buChar char="n"/>
        <a:defRPr kumimoji="1" sz="11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442913" indent="-169863" algn="l" rtl="0" eaLnBrk="0" fontAlgn="base" hangingPunct="0">
        <a:spcBef>
          <a:spcPct val="20000"/>
        </a:spcBef>
        <a:spcAft>
          <a:spcPct val="0"/>
        </a:spcAft>
        <a:buClr>
          <a:srgbClr val="C90E37"/>
        </a:buClr>
        <a:buSzPct val="70000"/>
        <a:buFont typeface="Wingdings" pitchFamily="2" charset="2"/>
        <a:buChar char="Ø"/>
        <a:defRPr kumimoji="1" sz="11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633413" indent="-96838" algn="l" rtl="0" eaLnBrk="0" fontAlgn="base" hangingPunct="0">
        <a:spcBef>
          <a:spcPct val="20000"/>
        </a:spcBef>
        <a:spcAft>
          <a:spcPct val="0"/>
        </a:spcAft>
        <a:buClr>
          <a:srgbClr val="C90E37"/>
        </a:buClr>
        <a:buSzPct val="70000"/>
        <a:buFont typeface="Wingdings" pitchFamily="2" charset="2"/>
        <a:buChar char="q"/>
        <a:defRPr kumimoji="1" sz="10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8E8B-9370-4448-B4F8-125FEF18B254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4E3E-065F-4912-A7E3-75B7CD962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524000" y="24880"/>
            <a:ext cx="91413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B2B2B2"/>
                </a:solidFill>
              </a:rPr>
              <a:t>Министерство экономического развития края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3352" y="2493075"/>
            <a:ext cx="11665296" cy="21600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Реализация целевой модели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«Поддержка малого и среднего предпринимательства»</a:t>
            </a:r>
            <a:endParaRPr lang="ru-RU" altLang="ru-RU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3472" y="5293657"/>
            <a:ext cx="9505056" cy="1020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1200"/>
              </a:spcAft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заседание Совета по предпринимательству и улучшению инвестиционного климата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Хабаровского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края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476672"/>
            <a:ext cx="1156608" cy="14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1781774" y="4258188"/>
            <a:ext cx="9930850" cy="826996"/>
          </a:xfrm>
          <a:custGeom>
            <a:avLst/>
            <a:gdLst>
              <a:gd name="connsiteX0" fmla="*/ 0 w 11385892"/>
              <a:gd name="connsiteY0" fmla="*/ 0 h 952010"/>
              <a:gd name="connsiteX1" fmla="*/ 11385892 w 11385892"/>
              <a:gd name="connsiteY1" fmla="*/ 0 h 952010"/>
              <a:gd name="connsiteX2" fmla="*/ 11385892 w 11385892"/>
              <a:gd name="connsiteY2" fmla="*/ 952010 h 952010"/>
              <a:gd name="connsiteX3" fmla="*/ 0 w 11385892"/>
              <a:gd name="connsiteY3" fmla="*/ 952010 h 952010"/>
              <a:gd name="connsiteX4" fmla="*/ 0 w 11385892"/>
              <a:gd name="connsiteY4" fmla="*/ 0 h 95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892" h="952010">
                <a:moveTo>
                  <a:pt x="0" y="0"/>
                </a:moveTo>
                <a:lnTo>
                  <a:pt x="11385892" y="0"/>
                </a:lnTo>
                <a:lnTo>
                  <a:pt x="11385892" y="952010"/>
                </a:lnTo>
                <a:lnTo>
                  <a:pt x="0" y="9520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263" tIns="43180" rIns="43180" bIns="43180" numCol="1" spcCol="1270" anchor="ctr" anchorCtr="0">
            <a:noAutofit/>
          </a:bodyPr>
          <a:lstStyle/>
          <a:p>
            <a:pPr lvl="0" algn="l" defTabSz="733425">
              <a:lnSpc>
                <a:spcPts val="2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200" kern="1200" dirty="0" smtClean="0">
                <a:solidFill>
                  <a:schemeClr val="bg1"/>
                </a:solidFill>
              </a:rPr>
              <a:t>Внесение изменений в патентную систему налогообложения с целью повышения ее привлекательности для предпринимателей</a:t>
            </a:r>
            <a:endParaRPr lang="ru-RU" sz="2200" kern="1200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6" y="-15875"/>
            <a:ext cx="12213167" cy="1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06867" y="-66674"/>
            <a:ext cx="5697491" cy="41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defTabSz="599002"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1867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100047" y="541460"/>
            <a:ext cx="12088284" cy="5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000" tIns="62400" rIns="120000" bIns="62400">
            <a:spAutoFit/>
          </a:bodyPr>
          <a:lstStyle/>
          <a:p>
            <a:pPr algn="ctr">
              <a:lnSpc>
                <a:spcPts val="2800"/>
              </a:lnSpc>
              <a:spcAft>
                <a:spcPts val="600"/>
              </a:spcAft>
              <a:buClr>
                <a:srgbClr val="000000"/>
              </a:buClr>
            </a:pPr>
            <a:r>
              <a:rPr lang="ru-RU" altLang="ru-RU" sz="3733" b="1" dirty="0" smtClean="0">
                <a:solidFill>
                  <a:prstClr val="white"/>
                </a:solidFill>
                <a:ea typeface="Arial Unicode MS" pitchFamily="34" charset="-128"/>
              </a:rPr>
              <a:t>Системные меры поддержки СМП в крае</a:t>
            </a:r>
            <a:endParaRPr lang="ru-RU" altLang="ru-RU" sz="3733" b="1" dirty="0">
              <a:solidFill>
                <a:prstClr val="white"/>
              </a:solidFill>
              <a:ea typeface="Arial Unicode MS" pitchFamily="34" charset="-128"/>
            </a:endParaRPr>
          </a:p>
        </p:txBody>
      </p:sp>
      <p:sp>
        <p:nvSpPr>
          <p:cNvPr id="3" name="Арка 2"/>
          <p:cNvSpPr/>
          <p:nvPr/>
        </p:nvSpPr>
        <p:spPr>
          <a:xfrm>
            <a:off x="-5446449" y="248751"/>
            <a:ext cx="7365985" cy="7365985"/>
          </a:xfrm>
          <a:prstGeom prst="blockArc">
            <a:avLst>
              <a:gd name="adj1" fmla="val 18900000"/>
              <a:gd name="adj2" fmla="val 2700000"/>
              <a:gd name="adj3" fmla="val 293"/>
            </a:avLst>
          </a:prstGeom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олилиния 3"/>
          <p:cNvSpPr/>
          <p:nvPr/>
        </p:nvSpPr>
        <p:spPr>
          <a:xfrm>
            <a:off x="1419750" y="1507374"/>
            <a:ext cx="10292873" cy="817934"/>
          </a:xfrm>
          <a:custGeom>
            <a:avLst/>
            <a:gdLst>
              <a:gd name="connsiteX0" fmla="*/ 0 w 11385892"/>
              <a:gd name="connsiteY0" fmla="*/ 0 h 969926"/>
              <a:gd name="connsiteX1" fmla="*/ 11385892 w 11385892"/>
              <a:gd name="connsiteY1" fmla="*/ 0 h 969926"/>
              <a:gd name="connsiteX2" fmla="*/ 11385892 w 11385892"/>
              <a:gd name="connsiteY2" fmla="*/ 969926 h 969926"/>
              <a:gd name="connsiteX3" fmla="*/ 0 w 11385892"/>
              <a:gd name="connsiteY3" fmla="*/ 969926 h 969926"/>
              <a:gd name="connsiteX4" fmla="*/ 0 w 11385892"/>
              <a:gd name="connsiteY4" fmla="*/ 0 h 96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892" h="969926">
                <a:moveTo>
                  <a:pt x="0" y="0"/>
                </a:moveTo>
                <a:lnTo>
                  <a:pt x="11385892" y="0"/>
                </a:lnTo>
                <a:lnTo>
                  <a:pt x="11385892" y="969926"/>
                </a:lnTo>
                <a:lnTo>
                  <a:pt x="0" y="9699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263" tIns="43180" rIns="43180" bIns="43180" numCol="1" spcCol="1270" anchor="ctr" anchorCtr="0">
            <a:noAutofit/>
          </a:bodyPr>
          <a:lstStyle/>
          <a:p>
            <a:pPr lvl="0" algn="l" defTabSz="733425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200" kern="1200" dirty="0" smtClean="0"/>
              <a:t>продление пониженной ставки </a:t>
            </a:r>
            <a:r>
              <a:rPr lang="ru-RU" sz="2200" b="1" kern="1200" dirty="0" smtClean="0"/>
              <a:t>УСН в размере 8 % </a:t>
            </a:r>
            <a:r>
              <a:rPr lang="ru-RU" sz="2200" b="0" kern="1200" dirty="0" smtClean="0"/>
              <a:t>(обычная ставка 15 %)</a:t>
            </a:r>
            <a:endParaRPr lang="ru-RU" sz="2200" kern="1200" dirty="0"/>
          </a:p>
        </p:txBody>
      </p:sp>
      <p:sp>
        <p:nvSpPr>
          <p:cNvPr id="5" name="Овал 4"/>
          <p:cNvSpPr/>
          <p:nvPr/>
        </p:nvSpPr>
        <p:spPr>
          <a:xfrm>
            <a:off x="723138" y="1440514"/>
            <a:ext cx="1052382" cy="1052382"/>
          </a:xfrm>
          <a:prstGeom prst="ellips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1808678" y="2875126"/>
            <a:ext cx="9903946" cy="841906"/>
          </a:xfrm>
          <a:custGeom>
            <a:avLst/>
            <a:gdLst>
              <a:gd name="connsiteX0" fmla="*/ 0 w 10903208"/>
              <a:gd name="connsiteY0" fmla="*/ 0 h 841906"/>
              <a:gd name="connsiteX1" fmla="*/ 10903208 w 10903208"/>
              <a:gd name="connsiteY1" fmla="*/ 0 h 841906"/>
              <a:gd name="connsiteX2" fmla="*/ 10903208 w 10903208"/>
              <a:gd name="connsiteY2" fmla="*/ 841906 h 841906"/>
              <a:gd name="connsiteX3" fmla="*/ 0 w 10903208"/>
              <a:gd name="connsiteY3" fmla="*/ 841906 h 841906"/>
              <a:gd name="connsiteX4" fmla="*/ 0 w 10903208"/>
              <a:gd name="connsiteY4" fmla="*/ 0 h 8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3208" h="841906">
                <a:moveTo>
                  <a:pt x="0" y="0"/>
                </a:moveTo>
                <a:lnTo>
                  <a:pt x="10903208" y="0"/>
                </a:lnTo>
                <a:lnTo>
                  <a:pt x="10903208" y="841906"/>
                </a:lnTo>
                <a:lnTo>
                  <a:pt x="0" y="8419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263" tIns="43180" rIns="43180" bIns="43180" numCol="1" spcCol="1270" anchor="ctr" anchorCtr="0">
            <a:noAutofit/>
          </a:bodyPr>
          <a:lstStyle/>
          <a:p>
            <a:pPr lvl="0" algn="l" defTabSz="733425">
              <a:lnSpc>
                <a:spcPts val="2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200" dirty="0" smtClean="0"/>
              <a:t>п</a:t>
            </a:r>
            <a:r>
              <a:rPr lang="ru-RU" sz="2200" kern="1200" dirty="0" smtClean="0"/>
              <a:t>родление «</a:t>
            </a:r>
            <a:r>
              <a:rPr lang="ru-RU" sz="2200" b="1" kern="1200" dirty="0" smtClean="0"/>
              <a:t>налоговых каникул</a:t>
            </a:r>
            <a:r>
              <a:rPr lang="ru-RU" sz="2200" b="1" dirty="0" smtClean="0"/>
              <a:t>»</a:t>
            </a:r>
            <a:endParaRPr lang="ru-RU" sz="2200" b="1" kern="1200" dirty="0" smtClean="0"/>
          </a:p>
        </p:txBody>
      </p:sp>
      <p:sp>
        <p:nvSpPr>
          <p:cNvPr id="11" name="Овал 10"/>
          <p:cNvSpPr/>
          <p:nvPr/>
        </p:nvSpPr>
        <p:spPr>
          <a:xfrm>
            <a:off x="1271464" y="2780928"/>
            <a:ext cx="1052382" cy="1052382"/>
          </a:xfrm>
          <a:prstGeom prst="ellips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1540420" y="5467099"/>
            <a:ext cx="10172203" cy="841906"/>
          </a:xfrm>
          <a:custGeom>
            <a:avLst/>
            <a:gdLst>
              <a:gd name="connsiteX0" fmla="*/ 0 w 10903208"/>
              <a:gd name="connsiteY0" fmla="*/ 0 h 841906"/>
              <a:gd name="connsiteX1" fmla="*/ 10903208 w 10903208"/>
              <a:gd name="connsiteY1" fmla="*/ 0 h 841906"/>
              <a:gd name="connsiteX2" fmla="*/ 10903208 w 10903208"/>
              <a:gd name="connsiteY2" fmla="*/ 841906 h 841906"/>
              <a:gd name="connsiteX3" fmla="*/ 0 w 10903208"/>
              <a:gd name="connsiteY3" fmla="*/ 841906 h 841906"/>
              <a:gd name="connsiteX4" fmla="*/ 0 w 10903208"/>
              <a:gd name="connsiteY4" fmla="*/ 0 h 8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3208" h="841906">
                <a:moveTo>
                  <a:pt x="0" y="0"/>
                </a:moveTo>
                <a:lnTo>
                  <a:pt x="10903208" y="0"/>
                </a:lnTo>
                <a:lnTo>
                  <a:pt x="10903208" y="841906"/>
                </a:lnTo>
                <a:lnTo>
                  <a:pt x="0" y="84190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263" tIns="43180" rIns="43180" bIns="43180" numCol="1" spcCol="1270" anchor="ctr" anchorCtr="0">
            <a:noAutofit/>
          </a:bodyPr>
          <a:lstStyle/>
          <a:p>
            <a:r>
              <a:rPr lang="ru-RU" sz="2200" dirty="0"/>
              <a:t>Сохранение </a:t>
            </a:r>
            <a:r>
              <a:rPr lang="ru-RU" sz="2200" dirty="0" smtClean="0"/>
              <a:t>ставок </a:t>
            </a:r>
            <a:r>
              <a:rPr lang="ru-RU" sz="2200" dirty="0"/>
              <a:t>арендной </a:t>
            </a:r>
            <a:r>
              <a:rPr lang="ru-RU" sz="2200" dirty="0" smtClean="0"/>
              <a:t>платы по </a:t>
            </a:r>
            <a:r>
              <a:rPr lang="ru-RU" sz="2200" dirty="0"/>
              <a:t>договорам аренды краевого государственного </a:t>
            </a:r>
            <a:r>
              <a:rPr lang="ru-RU" sz="2200" dirty="0" smtClean="0"/>
              <a:t>имущества на 2017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82486" y="4137876"/>
            <a:ext cx="1052382" cy="1052382"/>
          </a:xfrm>
          <a:prstGeom prst="ellips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767408" y="5373216"/>
            <a:ext cx="1052382" cy="1052382"/>
          </a:xfrm>
          <a:prstGeom prst="ellipse">
            <a:avLst/>
          </a:pr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hueOff val="0"/>
              <a:satOff val="0"/>
              <a:lumOff val="0"/>
              <a:alphaOff val="0"/>
            </a:schemeClr>
          </a:fillRef>
          <a:effectRef idx="0">
            <a:schemeClr val="lt2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0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67" y="0"/>
            <a:ext cx="12213167" cy="1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06867" y="-66674"/>
            <a:ext cx="5697491" cy="41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defTabSz="599002"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1867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476672"/>
            <a:ext cx="12088284" cy="50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000" tIns="62400" rIns="120000" bIns="62400">
            <a:spAutoFit/>
          </a:bodyPr>
          <a:lstStyle/>
          <a:p>
            <a:pPr algn="ctr">
              <a:lnSpc>
                <a:spcPts val="2800"/>
              </a:lnSpc>
              <a:spcAft>
                <a:spcPts val="600"/>
              </a:spcAft>
              <a:buClr>
                <a:srgbClr val="000000"/>
              </a:buClr>
            </a:pPr>
            <a:r>
              <a:rPr lang="ru-RU" altLang="ru-RU" sz="3200" b="1" dirty="0" smtClean="0">
                <a:solidFill>
                  <a:prstClr val="white"/>
                </a:solidFill>
                <a:ea typeface="Arial Unicode MS" pitchFamily="34" charset="-128"/>
              </a:rPr>
              <a:t>Обратная связь реализации целевых моделей</a:t>
            </a:r>
            <a:endParaRPr lang="ru-RU" altLang="ru-RU" sz="3200" b="1" dirty="0">
              <a:solidFill>
                <a:prstClr val="white"/>
              </a:solidFill>
              <a:ea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5760" y="49411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Экспертные группы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35760" y="40770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Region-ID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-40000"/>
          </a:blip>
          <a:srcRect l="2756" t="8417" r="1962" b="8466"/>
          <a:stretch>
            <a:fillRect/>
          </a:stretch>
        </p:blipFill>
        <p:spPr bwMode="auto">
          <a:xfrm>
            <a:off x="0" y="875590"/>
            <a:ext cx="12192000" cy="598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271464" y="2996952"/>
            <a:ext cx="1008112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Оценка хода реализации целевых моделей улучшения инвестиционного климата Хабаровского края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3392" y="1628800"/>
            <a:ext cx="259228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Региональные экспертные группы АСИ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799856" y="1628800"/>
            <a:ext cx="259228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Региональные экспертные группы АСИ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120336" y="1628800"/>
            <a:ext cx="259228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Региональные экспертные группы АСИ</a:t>
            </a:r>
            <a:endParaRPr lang="ru-RU" sz="2400" dirty="0"/>
          </a:p>
        </p:txBody>
      </p:sp>
      <p:pic>
        <p:nvPicPr>
          <p:cNvPr id="14" name="Рисунок 13" descr="12670129_183476848686667_3162378169903785669_n.jpg"/>
          <p:cNvPicPr>
            <a:picLocks noChangeAspect="1"/>
          </p:cNvPicPr>
          <p:nvPr/>
        </p:nvPicPr>
        <p:blipFill>
          <a:blip r:embed="rId4" cstate="print"/>
          <a:srcRect r="34572" b="13713"/>
          <a:stretch>
            <a:fillRect/>
          </a:stretch>
        </p:blipFill>
        <p:spPr>
          <a:xfrm>
            <a:off x="3575720" y="4437112"/>
            <a:ext cx="4885928" cy="20547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0296" y="45091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Обсуждения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0296" y="51571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Идеи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0296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Предложения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60" y="51571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Идеи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3352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Предложения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368" y="45811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Обсуждения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0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524000" y="24880"/>
            <a:ext cx="91413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B2B2B2"/>
                </a:solidFill>
              </a:rPr>
              <a:t>Министерство экономического развития края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3352" y="2420987"/>
            <a:ext cx="11665296" cy="2016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Реализация </a:t>
            </a:r>
            <a:r>
              <a:rPr lang="ru-RU" altLang="ru-RU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целевой модели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«Поддержка малого и среднего предпринимательства»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9496" y="5067761"/>
            <a:ext cx="9073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1200"/>
              </a:spcAft>
              <a:defRPr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ЗАГОРСКИЙ ИВАН ОЛЕГОВИЧ</a:t>
            </a:r>
          </a:p>
          <a:p>
            <a:pPr algn="ctr">
              <a:lnSpc>
                <a:spcPts val="2400"/>
              </a:lnSpc>
              <a:spcAft>
                <a:spcPts val="600"/>
              </a:spcAft>
              <a:defRPr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заместитель министра экономического развития края по развитию предпринимательства и рынков</a:t>
            </a: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http://investinregions.ru/f/i/rating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548680"/>
            <a:ext cx="1552341" cy="14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620688"/>
            <a:ext cx="1156608" cy="14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6" y="-15875"/>
            <a:ext cx="12213167" cy="1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-96688" y="332656"/>
            <a:ext cx="12192000" cy="76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3467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Целевые </a:t>
            </a:r>
            <a:r>
              <a:rPr lang="ru-RU" altLang="ru-RU" sz="3467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модели улучшения инвестиционного климата</a:t>
            </a:r>
            <a:endParaRPr lang="ru-RU" altLang="ru-RU" sz="3467" b="1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31538" y="1243629"/>
          <a:ext cx="11760628" cy="561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06867" y="-66674"/>
            <a:ext cx="5697491" cy="41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defTabSz="599002"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1867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</p:spTree>
    <p:extLst>
      <p:ext uri="{BB962C8B-B14F-4D97-AF65-F5344CB8AC3E}">
        <p14:creationId xmlns:p14="http://schemas.microsoft.com/office/powerpoint/2010/main" val="6270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27213" y="512616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4450">
              <a:buClr>
                <a:srgbClr val="345782"/>
              </a:buClr>
              <a:buSzPct val="100000"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6" y="-15875"/>
            <a:ext cx="12213167" cy="1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9293" y="397467"/>
            <a:ext cx="12088284" cy="5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000" tIns="62400" rIns="120000" bIns="62400">
            <a:spAutoFit/>
          </a:bodyPr>
          <a:lstStyle>
            <a:defPPr>
              <a:defRPr lang="ru-RU"/>
            </a:defPPr>
            <a:lvl1pPr algn="ctr" defTabSz="449263">
              <a:lnSpc>
                <a:spcPct val="7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+mn-lt"/>
                <a:ea typeface="Arial Unicode MS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ru-RU" sz="3733" dirty="0" smtClean="0"/>
              <a:t>Профиль Хабаровского края: ЦМ «Поддержка МСП»</a:t>
            </a:r>
            <a:endParaRPr lang="ru-RU" sz="3733" dirty="0"/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6506867" y="-66674"/>
            <a:ext cx="5697491" cy="41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defTabSz="599002"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1867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553" y="1124744"/>
            <a:ext cx="7797612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3451" y="895087"/>
            <a:ext cx="6415975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1. Формирование системы государственного управления в сфере поддержки и развития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СМСП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4166" y="116632"/>
            <a:ext cx="640144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10 </a:t>
            </a:r>
            <a:r>
              <a:rPr lang="ru-RU" sz="2000" b="1" dirty="0">
                <a:cs typeface="Arial" panose="020B0604020202020204" pitchFamily="34" charset="0"/>
              </a:rPr>
              <a:t>факторов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99659" y="116632"/>
            <a:ext cx="1895417" cy="64807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43 </a:t>
            </a:r>
            <a:r>
              <a:rPr lang="ru-RU" sz="1600" b="1" dirty="0" smtClean="0">
                <a:cs typeface="Arial" panose="020B0604020202020204" pitchFamily="34" charset="0"/>
              </a:rPr>
              <a:t>КПЭ, 35 этапов 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70009" y="116632"/>
            <a:ext cx="3109361" cy="648072"/>
          </a:xfrm>
          <a:prstGeom prst="roundRect">
            <a:avLst/>
          </a:prstGeom>
          <a:solidFill>
            <a:srgbClr val="016B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Выполнено (24 или 56%) Выполняется (19 или 44%)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6601" y="1474722"/>
            <a:ext cx="6408708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2.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оказания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финансовой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поддержки СМСП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3869" y="2054357"/>
            <a:ext cx="6408708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3.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оказания инфраструктурной поддержки СМСП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16080" y="908720"/>
            <a:ext cx="1895417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4 КПЭ, 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этапа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976320" y="908720"/>
            <a:ext cx="3119947" cy="5422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Выполнено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(2)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16080" y="1484784"/>
            <a:ext cx="1895417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КПЭ, 5 этапов 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76320" y="1484784"/>
            <a:ext cx="311363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Выполнено (2)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16080" y="2060848"/>
            <a:ext cx="1895417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7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КПЭ, 4 этапа 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76320" y="2060848"/>
            <a:ext cx="3113636" cy="4582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Выполнено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(4)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7084" y="2633992"/>
            <a:ext cx="6408708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4.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Организация оказания имущественной поддержки СМСП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16080" y="2636912"/>
            <a:ext cx="1895417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4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КПЭ, 2 этапа 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76320" y="2636912"/>
            <a:ext cx="3113636" cy="4898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Выполнено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(4)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7083" y="3213627"/>
            <a:ext cx="6408709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5.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Реализация мер, направленных на обучение СМСП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16080" y="3789040"/>
            <a:ext cx="1909554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КПЭ,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7 этапов 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976320" y="3212976"/>
            <a:ext cx="3111138" cy="4807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Выполнено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3451" y="4372897"/>
            <a:ext cx="6394173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7. Формирование системы налоговых льгот для СМСП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16080" y="4365104"/>
            <a:ext cx="190955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КПЭ, 4 этапа 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976320" y="3789040"/>
            <a:ext cx="3118481" cy="50882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Выполнено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(5)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6601" y="4952532"/>
            <a:ext cx="6401441" cy="504000"/>
          </a:xfrm>
          <a:prstGeom prst="roundRect">
            <a:avLst>
              <a:gd name="adj" fmla="val 94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8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Предоставление услуг по принципу «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одного окна»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для оказания поддержки СМСП, а также гражданам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16080" y="4941168"/>
            <a:ext cx="1915367" cy="50277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КПЭ, 2 этапа 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976320" y="4365104"/>
            <a:ext cx="3109362" cy="479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Выполнено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(2)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39245" y="5532167"/>
            <a:ext cx="6408711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9. Развитие сельскохозяйственной кооперации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16080" y="5517232"/>
            <a:ext cx="190236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3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КПЭ, 3 этапа 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6603" y="6111800"/>
            <a:ext cx="6393300" cy="642370"/>
          </a:xfrm>
          <a:prstGeom prst="roundRect">
            <a:avLst>
              <a:gd name="adj" fmla="val 72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10. Развитие системы «Бизнес-навигатор»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816080" y="6093296"/>
            <a:ext cx="1906583" cy="6423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КПЭ, 1 этап 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976320" y="4941168"/>
            <a:ext cx="3119947" cy="4963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Выполнено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976320" y="5517232"/>
            <a:ext cx="3116792" cy="4552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Выполнено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(3)</a:t>
            </a: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33869" y="3793262"/>
            <a:ext cx="6415975" cy="50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6.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Стимулирование спроса на продукцию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СМСП</a:t>
            </a:r>
            <a:endParaRPr lang="ru-RU" sz="1600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16080" y="3212976"/>
            <a:ext cx="1895417" cy="50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3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КПЭ, 3 этапа 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976320" y="6093296"/>
            <a:ext cx="3116792" cy="6249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Выполнено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(0)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926" y="1788462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007E39"/>
                </a:solidFill>
                <a:effectLst>
                  <a:reflection blurRad="6350" stA="53000" endA="300" endPos="35500" dir="5400000" sy="-90000" algn="bl" rotWithShape="0"/>
                </a:effectLst>
              </a:rPr>
              <a:t>100%</a:t>
            </a:r>
            <a:endParaRPr lang="ru-RU" sz="5400" b="1" cap="none" spc="0" dirty="0">
              <a:ln w="0"/>
              <a:solidFill>
                <a:srgbClr val="007E3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872" y="18702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районов с программами развития предпринимательства</a:t>
            </a:r>
            <a:endParaRPr lang="ru-RU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93296"/>
            <a:ext cx="12192000" cy="333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599002">
              <a:lnSpc>
                <a:spcPct val="75000"/>
              </a:lnSpc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2000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Достижение КПЭ до конца 2017 года</a:t>
            </a:r>
            <a:endParaRPr lang="ru-RU" sz="2000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00056" y="465313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007E39"/>
                </a:solidFill>
                <a:effectLst>
                  <a:reflection blurRad="6350" stA="53000" endA="300" endPos="35500" dir="5400000" sy="-90000" algn="bl" rotWithShape="0"/>
                </a:effectLst>
              </a:rPr>
              <a:t>16</a:t>
            </a:r>
            <a:endParaRPr lang="ru-RU" sz="5400" b="1" cap="none" spc="0" dirty="0">
              <a:ln w="0"/>
              <a:solidFill>
                <a:srgbClr val="007E3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28248" y="472514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раз в год на Совете и президиуме Совета обсуждаются проблемы предпринимательства</a:t>
            </a:r>
            <a:endParaRPr lang="ru-RU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66" y="-15875"/>
            <a:ext cx="12213167" cy="1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506867" y="-66674"/>
            <a:ext cx="5697491" cy="41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defTabSz="599002"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1867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418531"/>
            <a:ext cx="12088284" cy="52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000" tIns="62400" rIns="120000" bIns="62400">
            <a:spAutoFit/>
          </a:bodyPr>
          <a:lstStyle/>
          <a:p>
            <a:pPr algn="ctr" defTabSz="599002">
              <a:lnSpc>
                <a:spcPct val="75000"/>
              </a:lnSpc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3467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Важнейшие показатели целевой модели</a:t>
            </a:r>
            <a:endParaRPr lang="ru-RU" sz="3467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0015" y="177689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007E39"/>
                </a:solidFill>
                <a:effectLst>
                  <a:reflection blurRad="6350" stA="53000" endA="300" endPos="35500" dir="5400000" sy="-90000" algn="bl" rotWithShape="0"/>
                </a:effectLst>
              </a:rPr>
              <a:t>4500</a:t>
            </a:r>
            <a:endParaRPr lang="ru-RU" sz="5400" b="1" cap="none" spc="0" dirty="0">
              <a:ln w="0"/>
              <a:solidFill>
                <a:srgbClr val="007E3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62552" y="1870284"/>
            <a:ext cx="366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субъектов МСП получат консультационную поддержку</a:t>
            </a:r>
            <a:endParaRPr lang="ru-RU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1384" y="3284984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007E39"/>
                </a:solidFill>
                <a:effectLst>
                  <a:reflection blurRad="6350" stA="53000" endA="300" endPos="35500" dir="5400000" sy="-90000" algn="bl" rotWithShape="0"/>
                </a:effectLst>
              </a:rPr>
              <a:t>256</a:t>
            </a:r>
            <a:endParaRPr lang="ru-RU" sz="5400" b="1" cap="none" spc="0" dirty="0">
              <a:ln w="0"/>
              <a:solidFill>
                <a:srgbClr val="007E3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0074" y="3459714"/>
            <a:ext cx="365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госуслуг</a:t>
            </a:r>
            <a:r>
              <a:rPr lang="ru-RU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 организованно по принципу «одного окна» в МФЦ</a:t>
            </a:r>
            <a:endParaRPr lang="ru-RU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2552" y="3428304"/>
            <a:ext cx="366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субъектов МСП получат финансовую поддержку</a:t>
            </a:r>
            <a:endParaRPr lang="ru-RU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59125" y="3321214"/>
            <a:ext cx="1685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007E39"/>
                </a:solidFill>
                <a:effectLst>
                  <a:reflection blurRad="6350" stA="53000" endA="300" endPos="35500" dir="5400000" sy="-90000" algn="bl" rotWithShape="0"/>
                </a:effectLst>
              </a:rPr>
              <a:t>1100</a:t>
            </a:r>
            <a:endParaRPr lang="ru-RU" sz="5400" b="1" cap="none" spc="0" dirty="0">
              <a:ln w="0"/>
              <a:solidFill>
                <a:srgbClr val="007E3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2993" y="468914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007E39"/>
                </a:soli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5400" b="1" cap="none" spc="0" dirty="0">
              <a:ln w="0"/>
              <a:solidFill>
                <a:srgbClr val="007E39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1872" y="4638005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На официальном сайте края работает информационная система «Витрина закупок Хабаровского края» </a:t>
            </a:r>
            <a:endParaRPr lang="ru-RU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66" y="-15875"/>
            <a:ext cx="12213167" cy="1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093296"/>
            <a:ext cx="12192000" cy="333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599002">
              <a:lnSpc>
                <a:spcPct val="75000"/>
              </a:lnSpc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2000" b="1" dirty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Достижение КПЭ до конца 2017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1384" y="1710592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3230</a:t>
            </a:r>
            <a:endParaRPr lang="ru-RU" sz="54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7648" y="192260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Патентов  должны приобрести в 2017 году</a:t>
            </a:r>
            <a:endParaRPr lang="ru-RU" sz="2400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506867" y="-66674"/>
            <a:ext cx="5697491" cy="41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defTabSz="599002"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1867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418531"/>
            <a:ext cx="12088284" cy="52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000" tIns="62400" rIns="120000" bIns="62400">
            <a:spAutoFit/>
          </a:bodyPr>
          <a:lstStyle/>
          <a:p>
            <a:pPr algn="ctr" defTabSz="599002">
              <a:lnSpc>
                <a:spcPct val="75000"/>
              </a:lnSpc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3467" b="1" dirty="0" smtClean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Важнейшие показатели целевой модели</a:t>
            </a:r>
            <a:endParaRPr lang="ru-RU" sz="3467" b="1" dirty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0136" y="4660393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налогов по УСН должно поступать в бюджеты МО</a:t>
            </a:r>
            <a:endParaRPr lang="ru-RU" sz="2400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3912" y="452189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50%</a:t>
            </a:r>
            <a:endParaRPr lang="ru-RU" sz="54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1164" y="3119392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485</a:t>
            </a:r>
            <a:endParaRPr lang="ru-RU" sz="54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1364" y="3257891"/>
            <a:ext cx="656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ИП должны воспользоваться налоговыми каникулами</a:t>
            </a:r>
            <a:endParaRPr lang="ru-RU" sz="2400" dirty="0">
              <a:ln w="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66" y="-15875"/>
            <a:ext cx="12213167" cy="1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506867" y="-66674"/>
            <a:ext cx="5697491" cy="41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defTabSz="599002"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1867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3975" y="439463"/>
            <a:ext cx="12088284" cy="5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000" tIns="62400" rIns="120000" bIns="62400">
            <a:spAutoFit/>
          </a:bodyPr>
          <a:lstStyle>
            <a:defPPr>
              <a:defRPr lang="ru-RU"/>
            </a:defPPr>
            <a:lvl1pPr algn="ctr" defTabSz="449263">
              <a:lnSpc>
                <a:spcPct val="7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+mn-lt"/>
                <a:ea typeface="Arial Unicode MS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ru-RU" sz="3733" dirty="0" smtClean="0"/>
              <a:t>Поддержка МСП: работа с федеральными институтами</a:t>
            </a:r>
            <a:endParaRPr lang="ru-RU" sz="3733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1345" y="1484785"/>
            <a:ext cx="11826097" cy="2789991"/>
            <a:chOff x="174559" y="1185864"/>
            <a:chExt cx="11826097" cy="276002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559" y="1545903"/>
              <a:ext cx="4104710" cy="2399982"/>
            </a:xfrm>
            <a:prstGeom prst="rect">
              <a:avLst/>
            </a:prstGeom>
          </p:spPr>
        </p:pic>
        <p:sp>
          <p:nvSpPr>
            <p:cNvPr id="20" name="AutoShape 27"/>
            <p:cNvSpPr>
              <a:spLocks noChangeArrowheads="1"/>
            </p:cNvSpPr>
            <p:nvPr/>
          </p:nvSpPr>
          <p:spPr bwMode="auto">
            <a:xfrm>
              <a:off x="4279269" y="1959088"/>
              <a:ext cx="7721387" cy="76076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ts val="2800"/>
                </a:lnSpc>
              </a:pPr>
              <a:r>
                <a:rPr lang="ru-RU" sz="2800" b="1" dirty="0">
                  <a:cs typeface="Times New Roman" panose="02020603050405020304" pitchFamily="18" charset="0"/>
                </a:rPr>
                <a:t>Программа </a:t>
              </a:r>
              <a:r>
                <a:rPr lang="ru-RU" sz="2800" b="1" dirty="0" smtClean="0">
                  <a:cs typeface="Times New Roman" panose="02020603050405020304" pitchFamily="18" charset="0"/>
                </a:rPr>
                <a:t>стимулирования кредитования </a:t>
              </a:r>
            </a:p>
            <a:p>
              <a:pPr algn="ctr">
                <a:lnSpc>
                  <a:spcPts val="2800"/>
                </a:lnSpc>
              </a:pPr>
              <a:r>
                <a:rPr lang="ru-RU" sz="2400" b="1" dirty="0" smtClean="0">
                  <a:cs typeface="Times New Roman" panose="02020603050405020304" pitchFamily="18" charset="0"/>
                </a:rPr>
                <a:t>(Программа 6,5)</a:t>
              </a:r>
              <a:endParaRPr lang="ru-RU" sz="2400" b="1" dirty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4279269" y="1185864"/>
              <a:ext cx="7721387" cy="72007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25400">
              <a:solidFill>
                <a:schemeClr val="bg1"/>
              </a:solidFill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ts val="2400"/>
                </a:lnSpc>
                <a:defRPr/>
              </a:pPr>
              <a:r>
                <a:rPr lang="ru-RU" sz="2800" b="1" dirty="0" smtClean="0">
                  <a:cs typeface="Times New Roman" panose="02020603050405020304" pitchFamily="18" charset="0"/>
                </a:rPr>
                <a:t>Гарантийная поддержка</a:t>
              </a:r>
            </a:p>
            <a:p>
              <a:pPr algn="ctr">
                <a:lnSpc>
                  <a:spcPts val="2400"/>
                </a:lnSpc>
                <a:defRPr/>
              </a:pPr>
              <a:r>
                <a:rPr lang="ru-RU" sz="2000" b="1" dirty="0" smtClean="0">
                  <a:cs typeface="Times New Roman" panose="02020603050405020304" pitchFamily="18" charset="0"/>
                </a:rPr>
                <a:t>независимые гарантии Корпорации МСП</a:t>
              </a:r>
              <a:endParaRPr lang="ru-RU" sz="1400" b="1" dirty="0">
                <a:solidFill>
                  <a:prstClr val="white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 bwMode="auto">
            <a:xfrm>
              <a:off x="4279269" y="2778384"/>
              <a:ext cx="7721387" cy="74965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49263">
                <a:lnSpc>
                  <a:spcPts val="1800"/>
                </a:lnSpc>
                <a:spcBef>
                  <a:spcPts val="300"/>
                </a:spcBef>
                <a:buClr>
                  <a:srgbClr val="000000"/>
                </a:buClr>
                <a:buSzPct val="100000"/>
              </a:pPr>
              <a:r>
                <a:rPr lang="ru-RU" sz="2800" b="1" dirty="0" smtClean="0">
                  <a:cs typeface="Times New Roman" panose="02020603050405020304" pitchFamily="18" charset="0"/>
                </a:rPr>
                <a:t>Иные формы </a:t>
              </a:r>
              <a:r>
                <a:rPr lang="ru-RU" sz="2800" b="1" dirty="0">
                  <a:cs typeface="Times New Roman" panose="02020603050405020304" pitchFamily="18" charset="0"/>
                </a:rPr>
                <a:t>финансовой поддержки </a:t>
              </a:r>
              <a:r>
                <a:rPr lang="ru-RU" sz="2800" b="1" dirty="0" smtClean="0">
                  <a:cs typeface="Times New Roman" panose="02020603050405020304" pitchFamily="18" charset="0"/>
                </a:rPr>
                <a:t>СМСП</a:t>
              </a:r>
              <a:r>
                <a:rPr lang="ru-RU" sz="2800" dirty="0">
                  <a:cs typeface="Times New Roman" panose="02020603050405020304" pitchFamily="18" charset="0"/>
                </a:rPr>
                <a:t/>
              </a:r>
              <a:br>
                <a:rPr lang="ru-RU" sz="2800" dirty="0">
                  <a:cs typeface="Times New Roman" panose="02020603050405020304" pitchFamily="18" charset="0"/>
                </a:rPr>
              </a:br>
              <a:r>
                <a:rPr lang="ru-RU" dirty="0" smtClean="0">
                  <a:cs typeface="Times New Roman" panose="02020603050405020304" pitchFamily="18" charset="0"/>
                </a:rPr>
                <a:t>(развитие </a:t>
              </a:r>
              <a:r>
                <a:rPr lang="ru-RU" dirty="0">
                  <a:cs typeface="Times New Roman" panose="02020603050405020304" pitchFamily="18" charset="0"/>
                </a:rPr>
                <a:t>лизинговых и факторинговых операций</a:t>
              </a:r>
              <a:r>
                <a:rPr lang="ru-RU" dirty="0" smtClean="0">
                  <a:cs typeface="Times New Roman" panose="02020603050405020304" pitchFamily="18" charset="0"/>
                </a:rPr>
                <a:t>, разработка </a:t>
              </a:r>
              <a:r>
                <a:rPr lang="ru-RU" dirty="0">
                  <a:cs typeface="Times New Roman" panose="02020603050405020304" pitchFamily="18" charset="0"/>
                </a:rPr>
                <a:t>механизмов рефинансирования долговых </a:t>
              </a:r>
              <a:r>
                <a:rPr lang="ru-RU" dirty="0" smtClean="0">
                  <a:cs typeface="Times New Roman" panose="02020603050405020304" pitchFamily="18" charset="0"/>
                </a:rPr>
                <a:t>обязательств СМСП)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2" descr="http://fondvostok.ru/bitrix/templates/empty/img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5373216"/>
            <a:ext cx="3240361" cy="8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 bwMode="auto">
          <a:xfrm>
            <a:off x="4296055" y="3911556"/>
            <a:ext cx="7721387" cy="75779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Times New Roman" panose="02020603050405020304" pitchFamily="18" charset="0"/>
              </a:rPr>
              <a:t>БИЗНЕС-НАВИГАТОР МСП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3832" y="3938955"/>
            <a:ext cx="677884" cy="7029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36560" y="3938954"/>
            <a:ext cx="677884" cy="702991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 bwMode="auto">
          <a:xfrm>
            <a:off x="4296055" y="5227586"/>
            <a:ext cx="7721387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>
              <a:lnSpc>
                <a:spcPts val="2200"/>
              </a:lnSpc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ru-RU" sz="2800" b="1" dirty="0" smtClean="0"/>
              <a:t>Кредиты на пополнение оборотного капитала </a:t>
            </a:r>
            <a:r>
              <a:rPr lang="ru-RU" dirty="0" smtClean="0">
                <a:cs typeface="Times New Roman" panose="02020603050405020304" pitchFamily="18" charset="0"/>
              </a:rPr>
              <a:t>(</a:t>
            </a:r>
            <a:r>
              <a:rPr lang="ru-RU" sz="1600" b="1" dirty="0" smtClean="0"/>
              <a:t>на </a:t>
            </a:r>
            <a:r>
              <a:rPr lang="ru-RU" sz="1600" b="1" dirty="0"/>
              <a:t>срок до 3-х </a:t>
            </a:r>
            <a:r>
              <a:rPr lang="ru-RU" sz="1600" b="1" dirty="0" smtClean="0"/>
              <a:t>лет, </a:t>
            </a:r>
            <a:r>
              <a:rPr lang="ru-RU" dirty="0" smtClean="0">
                <a:cs typeface="Times New Roman" panose="02020603050405020304" pitchFamily="18" charset="0"/>
              </a:rPr>
              <a:t>с максимальной ставкой 12,5% годовых)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4296055" y="5919208"/>
            <a:ext cx="7721387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>
              <a:lnSpc>
                <a:spcPts val="2200"/>
              </a:lnSpc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ru-RU" sz="2800" b="1" dirty="0" smtClean="0"/>
              <a:t>Кредиты на инвестиции</a:t>
            </a:r>
            <a:r>
              <a:rPr lang="ru-RU" sz="2800" dirty="0" smtClean="0"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>(на срок до 10 лет, с максимальной ставкой до 13,5% годовых)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66" y="-15875"/>
            <a:ext cx="12213167" cy="1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506867" y="-66674"/>
            <a:ext cx="5697491" cy="41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defTabSz="599002"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1867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974563" cy="5688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9896" y="2348442"/>
            <a:ext cx="2453835" cy="792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8169" y="3300595"/>
            <a:ext cx="2017287" cy="776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2863" y="4127042"/>
            <a:ext cx="2047898" cy="814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17" y="6237312"/>
            <a:ext cx="4760847" cy="4462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Единый номер 8-800-555-39-09</a:t>
            </a:r>
            <a:endParaRPr lang="ru-RU" sz="23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204452" y="2348880"/>
            <a:ext cx="3724196" cy="812439"/>
            <a:chOff x="4284534" y="806330"/>
            <a:chExt cx="1594072" cy="6008965"/>
          </a:xfrm>
          <a:solidFill>
            <a:schemeClr val="accent1">
              <a:lumMod val="75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284534" y="806330"/>
              <a:ext cx="1594072" cy="6008965"/>
            </a:xfrm>
            <a:prstGeom prst="roundRect">
              <a:avLst>
                <a:gd name="adj" fmla="val 10000"/>
              </a:avLst>
            </a:prstGeom>
            <a:grpFill/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28531" y="2049912"/>
              <a:ext cx="1493192" cy="4100384"/>
            </a:xfrm>
            <a:prstGeom prst="rect">
              <a:avLst/>
            </a:prstGeom>
            <a:grp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6" tIns="15716" rIns="15716" bIns="15716" numCol="1" spcCol="1270" anchor="ctr" anchorCtr="0">
              <a:noAutofit/>
            </a:bodyPr>
            <a:lstStyle/>
            <a:p>
              <a:pPr marL="0" lvl="1" algn="ctr" defTabSz="366713">
                <a:lnSpc>
                  <a:spcPts val="1400"/>
                </a:lnSpc>
                <a:spcAft>
                  <a:spcPct val="1500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Микрозаймы. 8.25 % – 10 % годовых</a:t>
              </a:r>
            </a:p>
            <a:p>
              <a:pPr marL="0" lvl="1" algn="ctr" defTabSz="366713">
                <a:lnSpc>
                  <a:spcPts val="1400"/>
                </a:lnSpc>
                <a:spcAft>
                  <a:spcPct val="15000"/>
                </a:spcAft>
              </a:pPr>
              <a:r>
                <a:rPr lang="ru-RU" sz="1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3 лет до 3 млн. рублей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194342" y="3284984"/>
            <a:ext cx="3734306" cy="798756"/>
            <a:chOff x="4284534" y="1129589"/>
            <a:chExt cx="1594072" cy="6008965"/>
          </a:xfrm>
          <a:solidFill>
            <a:schemeClr val="accent1">
              <a:lumMod val="75000"/>
            </a:schemeClr>
          </a:solidFill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284534" y="1129589"/>
              <a:ext cx="1594072" cy="6008965"/>
            </a:xfrm>
            <a:prstGeom prst="roundRect">
              <a:avLst>
                <a:gd name="adj" fmla="val 10000"/>
              </a:avLst>
            </a:prstGeom>
            <a:grpFill/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328531" y="2049912"/>
              <a:ext cx="1493192" cy="4100384"/>
            </a:xfrm>
            <a:prstGeom prst="rect">
              <a:avLst/>
            </a:prstGeom>
            <a:grp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6" tIns="15716" rIns="15716" bIns="15716" numCol="1" spcCol="1270" anchor="ctr" anchorCtr="0">
              <a:noAutofit/>
            </a:bodyPr>
            <a:lstStyle/>
            <a:p>
              <a:pPr marL="0" lvl="1" algn="ctr" defTabSz="366713">
                <a:spcAft>
                  <a:spcPct val="1500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Гарантии. до 70 % залога</a:t>
              </a:r>
            </a:p>
            <a:p>
              <a:pPr marL="0" lvl="1" algn="ctr" defTabSz="366713">
                <a:lnSpc>
                  <a:spcPts val="1400"/>
                </a:lnSpc>
                <a:spcAft>
                  <a:spcPct val="1500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5 лет до 25 млн. рублей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204452" y="4221094"/>
            <a:ext cx="3724196" cy="748562"/>
            <a:chOff x="4284534" y="1129589"/>
            <a:chExt cx="1594072" cy="6008965"/>
          </a:xfrm>
          <a:solidFill>
            <a:schemeClr val="accent1">
              <a:lumMod val="75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284534" y="1129589"/>
              <a:ext cx="1594072" cy="6008965"/>
            </a:xfrm>
            <a:prstGeom prst="roundRect">
              <a:avLst>
                <a:gd name="adj" fmla="val 10000"/>
              </a:avLst>
            </a:prstGeom>
            <a:grpFill/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28531" y="2049912"/>
              <a:ext cx="1493192" cy="4100384"/>
            </a:xfrm>
            <a:prstGeom prst="rect">
              <a:avLst/>
            </a:prstGeom>
            <a:grp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6" tIns="15716" rIns="15716" bIns="15716" numCol="1" spcCol="1270" anchor="ctr" anchorCtr="0">
              <a:noAutofit/>
            </a:bodyPr>
            <a:lstStyle/>
            <a:p>
              <a:pPr marL="0" lvl="1" algn="ctr" defTabSz="366713">
                <a:spcAft>
                  <a:spcPct val="1500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Обучение, консультации информирование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45406" y="5233520"/>
            <a:ext cx="227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007E3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 Antiqua" panose="02040602050305030304" pitchFamily="18" charset="0"/>
              </a:rPr>
              <a:t>ДВЦРКСС</a:t>
            </a:r>
            <a:endParaRPr lang="ru-RU" sz="2800" b="1" dirty="0">
              <a:ln w="6600">
                <a:solidFill>
                  <a:srgbClr val="92D050"/>
                </a:solidFill>
                <a:prstDash val="solid"/>
              </a:ln>
              <a:solidFill>
                <a:srgbClr val="007E3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3912" y="5982186"/>
            <a:ext cx="227809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800" b="1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Franklin Gothic Medium" panose="020B0603020102020204" pitchFamily="34" charset="0"/>
              </a:rPr>
              <a:t>Центр </a:t>
            </a:r>
          </a:p>
          <a:p>
            <a:pPr algn="ctr">
              <a:lnSpc>
                <a:spcPts val="2600"/>
              </a:lnSpc>
            </a:pPr>
            <a:r>
              <a:rPr lang="ru-RU" sz="2800" b="1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Franklin Gothic Medium" panose="020B0603020102020204" pitchFamily="34" charset="0"/>
              </a:rPr>
              <a:t>Экспорта</a:t>
            </a:r>
            <a:endParaRPr lang="ru-RU" sz="2800" b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58000" dir="5400000" sy="-100000" algn="bl" rotWithShape="0"/>
              </a:effectLst>
              <a:latin typeface="Franklin Gothic Medium" panose="020B06030201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204452" y="5107334"/>
            <a:ext cx="3724196" cy="697930"/>
            <a:chOff x="4284534" y="2369523"/>
            <a:chExt cx="1594072" cy="6008965"/>
          </a:xfrm>
          <a:solidFill>
            <a:schemeClr val="accent1">
              <a:lumMod val="75000"/>
            </a:schemeClr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4284534" y="2369523"/>
              <a:ext cx="1594072" cy="6008965"/>
            </a:xfrm>
            <a:prstGeom prst="roundRect">
              <a:avLst>
                <a:gd name="adj" fmla="val 10000"/>
              </a:avLst>
            </a:prstGeom>
            <a:grpFill/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4328531" y="3658136"/>
              <a:ext cx="1493192" cy="4100385"/>
            </a:xfrm>
            <a:prstGeom prst="rect">
              <a:avLst/>
            </a:prstGeom>
            <a:grp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6" tIns="15716" rIns="15716" bIns="15716" numCol="1" spcCol="1270" anchor="ctr" anchorCtr="0">
              <a:noAutofit/>
            </a:bodyPr>
            <a:lstStyle/>
            <a:p>
              <a:pPr marL="0" lvl="1" algn="ctr" defTabSz="366713">
                <a:lnSpc>
                  <a:spcPts val="1400"/>
                </a:lnSpc>
                <a:spcAft>
                  <a:spcPct val="1500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Содействие развитию предпринимательства в социальной сфере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204452" y="5904236"/>
            <a:ext cx="3724196" cy="837132"/>
            <a:chOff x="4284534" y="1129589"/>
            <a:chExt cx="1594072" cy="6008965"/>
          </a:xfrm>
          <a:solidFill>
            <a:schemeClr val="accent1">
              <a:lumMod val="75000"/>
            </a:schemeClr>
          </a:solidFill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4284534" y="1129589"/>
              <a:ext cx="1594072" cy="6008965"/>
            </a:xfrm>
            <a:prstGeom prst="roundRect">
              <a:avLst>
                <a:gd name="adj" fmla="val 10000"/>
              </a:avLst>
            </a:prstGeom>
            <a:grpFill/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4328531" y="2049912"/>
              <a:ext cx="1493192" cy="4100384"/>
            </a:xfrm>
            <a:prstGeom prst="rect">
              <a:avLst/>
            </a:prstGeom>
            <a:grp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6" tIns="15716" rIns="15716" bIns="15716" numCol="1" spcCol="1270" anchor="ctr" anchorCtr="0">
              <a:noAutofit/>
            </a:bodyPr>
            <a:lstStyle/>
            <a:p>
              <a:pPr marL="0" lvl="1" algn="ctr" defTabSz="366713">
                <a:spcAft>
                  <a:spcPct val="1500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Содействие развития экспорта</a:t>
              </a:r>
            </a:p>
          </p:txBody>
        </p:sp>
      </p:grp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451822"/>
            <a:ext cx="12088284" cy="5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000" tIns="62400" rIns="120000" bIns="62400">
            <a:spAutoFit/>
          </a:bodyPr>
          <a:lstStyle>
            <a:defPPr>
              <a:defRPr lang="ru-RU"/>
            </a:defPPr>
            <a:lvl1pPr algn="ctr" defTabSz="449263">
              <a:lnSpc>
                <a:spcPct val="7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bg1"/>
                </a:solidFill>
                <a:latin typeface="+mn-lt"/>
                <a:ea typeface="Arial Unicode MS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ru-RU" sz="3733" dirty="0" smtClean="0"/>
              <a:t>Поддержка МСП: развитие сервисов «одно окно»</a:t>
            </a:r>
            <a:endParaRPr lang="ru-RU" sz="3733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85148"/>
            <a:ext cx="2711375" cy="1027853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8204452" y="1367732"/>
            <a:ext cx="3724196" cy="837132"/>
            <a:chOff x="4284534" y="1129589"/>
            <a:chExt cx="1594072" cy="6008965"/>
          </a:xfrm>
          <a:solidFill>
            <a:schemeClr val="accent1">
              <a:lumMod val="75000"/>
            </a:schemeClr>
          </a:solidFill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284534" y="1129589"/>
              <a:ext cx="1594072" cy="6008965"/>
            </a:xfrm>
            <a:prstGeom prst="roundRect">
              <a:avLst>
                <a:gd name="adj" fmla="val 10000"/>
              </a:avLst>
            </a:prstGeom>
            <a:grpFill/>
            <a:ln w="1905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4328531" y="2049912"/>
              <a:ext cx="1493192" cy="4100384"/>
            </a:xfrm>
            <a:prstGeom prst="rect">
              <a:avLst/>
            </a:prstGeom>
            <a:grp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6" tIns="15716" rIns="15716" bIns="15716" numCol="1" spcCol="1270" anchor="ctr" anchorCtr="0">
              <a:noAutofit/>
            </a:bodyPr>
            <a:lstStyle/>
            <a:p>
              <a:pPr marL="0" lvl="1" algn="ctr" defTabSz="366713">
                <a:spcAft>
                  <a:spcPct val="1500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«ОДНО ОКНО» (регистрация ЮЛ и ИП, разрешительные процедуры и др.)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0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Text Box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84" y="-66675"/>
            <a:ext cx="12213168" cy="128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6506867" y="-66674"/>
            <a:ext cx="5697491" cy="4133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20000" tIns="62400" rIns="120000" bIns="62400">
            <a:spAutoFit/>
          </a:bodyPr>
          <a:lstStyle/>
          <a:p>
            <a:pPr defTabSz="599002">
              <a:buClr>
                <a:srgbClr val="000000"/>
              </a:buClr>
              <a:buSzPct val="100000"/>
              <a:tabLst>
                <a:tab pos="0" algn="l"/>
                <a:tab pos="1219170" algn="l"/>
                <a:tab pos="2438339" algn="l"/>
                <a:tab pos="3657509" algn="l"/>
                <a:tab pos="4876678" algn="l"/>
                <a:tab pos="6095848" algn="l"/>
                <a:tab pos="7315017" algn="l"/>
                <a:tab pos="8534187" algn="l"/>
                <a:tab pos="9753356" algn="l"/>
                <a:tab pos="10972526" algn="l"/>
                <a:tab pos="12191695" algn="l"/>
                <a:tab pos="13410865" algn="l"/>
              </a:tabLst>
            </a:pPr>
            <a:r>
              <a:rPr lang="ru-RU" sz="1867" b="1" dirty="0">
                <a:solidFill>
                  <a:srgbClr val="B2B2B2"/>
                </a:solidFill>
                <a:ea typeface="Arial Unicode MS"/>
                <a:cs typeface="Arial Unicode MS"/>
              </a:rPr>
              <a:t>Министерство экономического развития края</a:t>
            </a:r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0" y="260648"/>
            <a:ext cx="12192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200"/>
              </a:lnSpc>
              <a:buClr>
                <a:srgbClr val="000000"/>
              </a:buClr>
              <a:buSzPct val="100000"/>
            </a:pPr>
            <a:r>
              <a:rPr lang="ru-RU" sz="4267" b="1" spc="-133" dirty="0" smtClean="0">
                <a:solidFill>
                  <a:prstClr val="white"/>
                </a:solidFill>
              </a:rPr>
              <a:t>МФЦ для бизнеса в районах края</a:t>
            </a:r>
            <a:endParaRPr lang="ru-RU" sz="4267" b="1" spc="-133" dirty="0">
              <a:solidFill>
                <a:prstClr val="white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1056" y="3046479"/>
            <a:ext cx="2396912" cy="1354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Скругленный прямоугольник 24"/>
          <p:cNvSpPr/>
          <p:nvPr/>
        </p:nvSpPr>
        <p:spPr>
          <a:xfrm>
            <a:off x="47329" y="1270563"/>
            <a:ext cx="12014407" cy="672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667" b="1" dirty="0">
                <a:solidFill>
                  <a:schemeClr val="tx1"/>
                </a:solidFill>
                <a:cs typeface="Arial" panose="020B0604020202020204" pitchFamily="34" charset="0"/>
              </a:rPr>
              <a:t>Система предоставления дополнительных информационно-консультационных услуг для бизнеса по принципу «одно окно»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072" y="2034051"/>
            <a:ext cx="5928917" cy="67207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Открытие МФЦ для бизнеса </a:t>
            </a:r>
          </a:p>
          <a:p>
            <a:pPr algn="ctr">
              <a:lnSpc>
                <a:spcPts val="2400"/>
              </a:lnSpc>
            </a:pP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в г. Комсомольске-на-Амуре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4192" y="3068960"/>
            <a:ext cx="2943136" cy="150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8" name="Овал 47"/>
          <p:cNvSpPr/>
          <p:nvPr/>
        </p:nvSpPr>
        <p:spPr>
          <a:xfrm>
            <a:off x="8034769" y="2750635"/>
            <a:ext cx="2688299" cy="4355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28.11.2016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410" y="3046479"/>
            <a:ext cx="2243217" cy="1354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0" name="Овал 49"/>
          <p:cNvSpPr/>
          <p:nvPr/>
        </p:nvSpPr>
        <p:spPr>
          <a:xfrm>
            <a:off x="1893755" y="2750635"/>
            <a:ext cx="2525517" cy="4355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01.12.2016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92011" y="2034051"/>
            <a:ext cx="5915843" cy="67207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9000"/>
            </a:schemeClr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Открытие МФЦ для бизнеса </a:t>
            </a:r>
          </a:p>
          <a:p>
            <a:pPr algn="ctr">
              <a:lnSpc>
                <a:spcPts val="2400"/>
              </a:lnSpc>
            </a:pP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в </a:t>
            </a:r>
            <a:r>
              <a:rPr lang="ru-RU" b="1" dirty="0" err="1">
                <a:solidFill>
                  <a:schemeClr val="tx1"/>
                </a:solidFill>
                <a:cs typeface="Arial" panose="020B0604020202020204" pitchFamily="34" charset="0"/>
              </a:rPr>
              <a:t>рп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. Чегдомын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79376" y="4653136"/>
            <a:ext cx="5328592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867"/>
              </a:lnSpc>
            </a:pPr>
            <a:r>
              <a:rPr lang="ru-RU" sz="1867" b="1" dirty="0">
                <a:cs typeface="Arial" panose="020B0604020202020204" pitchFamily="34" charset="0"/>
              </a:rPr>
              <a:t>2017 г. </a:t>
            </a:r>
            <a:r>
              <a:rPr lang="ru-RU" sz="1467" b="1" dirty="0">
                <a:cs typeface="Arial" panose="020B0604020202020204" pitchFamily="34" charset="0"/>
              </a:rPr>
              <a:t>Обеспечение доступа в геоинформационную аналитическую  систему  «Бизнес-навигатор МСП» на базе МФЦ для бизнеса </a:t>
            </a:r>
          </a:p>
          <a:p>
            <a:pPr>
              <a:lnSpc>
                <a:spcPts val="1867"/>
              </a:lnSpc>
            </a:pPr>
            <a:r>
              <a:rPr lang="ru-RU" sz="1867" b="1" dirty="0">
                <a:cs typeface="Arial" panose="020B0604020202020204" pitchFamily="34" charset="0"/>
              </a:rPr>
              <a:t>в г. Комсомольске-на-Амуре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600056" y="4653136"/>
            <a:ext cx="5351277" cy="2016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67"/>
              </a:lnSpc>
            </a:pPr>
            <a:r>
              <a:rPr lang="ru-RU" sz="1867" b="1" dirty="0">
                <a:solidFill>
                  <a:schemeClr val="tx1"/>
                </a:solidFill>
              </a:rPr>
              <a:t>Консультационные услуги ЮЛ и ИП</a:t>
            </a:r>
            <a:br>
              <a:rPr lang="ru-RU" sz="1867" b="1" dirty="0">
                <a:solidFill>
                  <a:schemeClr val="tx1"/>
                </a:solidFill>
              </a:rPr>
            </a:br>
            <a:r>
              <a:rPr lang="ru-RU" sz="1867" b="1" dirty="0">
                <a:solidFill>
                  <a:schemeClr val="tx1"/>
                </a:solidFill>
              </a:rPr>
              <a:t>по вопросам:</a:t>
            </a:r>
          </a:p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ru-RU" sz="1467" b="1" dirty="0">
                <a:solidFill>
                  <a:schemeClr val="tx1"/>
                </a:solidFill>
              </a:rPr>
              <a:t>- открытия бизнеса</a:t>
            </a:r>
          </a:p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ru-RU" sz="1467" b="1" dirty="0">
                <a:solidFill>
                  <a:schemeClr val="tx1"/>
                </a:solidFill>
              </a:rPr>
              <a:t>- видов государственной поддержки</a:t>
            </a:r>
          </a:p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ru-RU" sz="1467" b="1" dirty="0">
                <a:solidFill>
                  <a:schemeClr val="tx1"/>
                </a:solidFill>
              </a:rPr>
              <a:t>- разрешительных документов для подключения</a:t>
            </a:r>
            <a:br>
              <a:rPr lang="ru-RU" sz="1467" b="1" dirty="0">
                <a:solidFill>
                  <a:schemeClr val="tx1"/>
                </a:solidFill>
              </a:rPr>
            </a:br>
            <a:r>
              <a:rPr lang="ru-RU" sz="1467" b="1" dirty="0">
                <a:solidFill>
                  <a:schemeClr val="tx1"/>
                </a:solidFill>
              </a:rPr>
              <a:t>  тепло-, электроэнергии, воды, газа и т.д.</a:t>
            </a:r>
          </a:p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ru-RU" sz="1467" b="1" dirty="0">
                <a:solidFill>
                  <a:schemeClr val="tx1"/>
                </a:solidFill>
              </a:rPr>
              <a:t>- участия в обучении и тренингах</a:t>
            </a:r>
          </a:p>
          <a:p>
            <a:pPr>
              <a:lnSpc>
                <a:spcPts val="1600"/>
              </a:lnSpc>
              <a:spcAft>
                <a:spcPts val="400"/>
              </a:spcAft>
            </a:pPr>
            <a:r>
              <a:rPr lang="ru-RU" sz="1467" b="1" dirty="0">
                <a:solidFill>
                  <a:schemeClr val="tx1"/>
                </a:solidFill>
              </a:rPr>
              <a:t>- защиты интересов 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2910248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DB 5-4">
  <a:themeElements>
    <a:clrScheme name="ССВ">
      <a:dk1>
        <a:srgbClr val="002440"/>
      </a:dk1>
      <a:lt1>
        <a:srgbClr val="FFFFFF"/>
      </a:lt1>
      <a:dk2>
        <a:srgbClr val="E5EDF1"/>
      </a:dk2>
      <a:lt2>
        <a:srgbClr val="FFFFFF"/>
      </a:lt2>
      <a:accent1>
        <a:srgbClr val="1570D5"/>
      </a:accent1>
      <a:accent2>
        <a:srgbClr val="7795C9"/>
      </a:accent2>
      <a:accent3>
        <a:srgbClr val="B4C3E2"/>
      </a:accent3>
      <a:accent4>
        <a:srgbClr val="FFFF99"/>
      </a:accent4>
      <a:accent5>
        <a:srgbClr val="FF9933"/>
      </a:accent5>
      <a:accent6>
        <a:srgbClr val="AC0000"/>
      </a:accent6>
      <a:hlink>
        <a:srgbClr val="002440"/>
      </a:hlink>
      <a:folHlink>
        <a:srgbClr val="002440"/>
      </a:folHlink>
    </a:clrScheme>
    <a:fontScheme name="Другая 1">
      <a:majorFont>
        <a:latin typeface="Calibri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0" tIns="0" rIns="0" bIns="17999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0" tIns="0" rIns="0" bIns="17999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D_NewStyle-A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резентация DB 5-4">
  <a:themeElements>
    <a:clrScheme name="ССВ">
      <a:dk1>
        <a:srgbClr val="002440"/>
      </a:dk1>
      <a:lt1>
        <a:srgbClr val="FFFFFF"/>
      </a:lt1>
      <a:dk2>
        <a:srgbClr val="E5EDF1"/>
      </a:dk2>
      <a:lt2>
        <a:srgbClr val="FFFFFF"/>
      </a:lt2>
      <a:accent1>
        <a:srgbClr val="1570D5"/>
      </a:accent1>
      <a:accent2>
        <a:srgbClr val="7795C9"/>
      </a:accent2>
      <a:accent3>
        <a:srgbClr val="B4C3E2"/>
      </a:accent3>
      <a:accent4>
        <a:srgbClr val="FFFF99"/>
      </a:accent4>
      <a:accent5>
        <a:srgbClr val="FF9933"/>
      </a:accent5>
      <a:accent6>
        <a:srgbClr val="AC0000"/>
      </a:accent6>
      <a:hlink>
        <a:srgbClr val="002440"/>
      </a:hlink>
      <a:folHlink>
        <a:srgbClr val="002440"/>
      </a:folHlink>
    </a:clrScheme>
    <a:fontScheme name="Другая 1">
      <a:majorFont>
        <a:latin typeface="Calibri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0" tIns="0" rIns="0" bIns="17999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rgbClr val="FF0000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0" tIns="0" rIns="0" bIns="17999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D_NewStyle-A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_NewStyle-A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_NewStyle-A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17100</TotalTime>
  <Words>761</Words>
  <Application>Microsoft Office PowerPoint</Application>
  <PresentationFormat>Широкоэкранный</PresentationFormat>
  <Paragraphs>163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 Unicode MS</vt:lpstr>
      <vt:lpstr>Arial</vt:lpstr>
      <vt:lpstr>Book Antiqua</vt:lpstr>
      <vt:lpstr>Calibri</vt:lpstr>
      <vt:lpstr>Calibri Light</vt:lpstr>
      <vt:lpstr>Franklin Gothic Medium</vt:lpstr>
      <vt:lpstr>Segoe UI</vt:lpstr>
      <vt:lpstr>Times New Roman</vt:lpstr>
      <vt:lpstr>Wingdings</vt:lpstr>
      <vt:lpstr>Презентация DB 5-4</vt:lpstr>
      <vt:lpstr>1_Презентация DB 5-4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Скокленев</dc:creator>
  <cp:lastModifiedBy>Бобина Валерия Викторовна</cp:lastModifiedBy>
  <cp:revision>2031</cp:revision>
  <cp:lastPrinted>2017-03-05T21:38:36Z</cp:lastPrinted>
  <dcterms:created xsi:type="dcterms:W3CDTF">2012-12-13T23:26:48Z</dcterms:created>
  <dcterms:modified xsi:type="dcterms:W3CDTF">2017-03-05T22:53:40Z</dcterms:modified>
</cp:coreProperties>
</file>